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74" r:id="rId2"/>
    <p:sldId id="463" r:id="rId3"/>
    <p:sldId id="441" r:id="rId4"/>
    <p:sldId id="461" r:id="rId5"/>
    <p:sldId id="462" r:id="rId6"/>
    <p:sldId id="449" r:id="rId7"/>
    <p:sldId id="451" r:id="rId8"/>
    <p:sldId id="454" r:id="rId9"/>
    <p:sldId id="458" r:id="rId10"/>
    <p:sldId id="456" r:id="rId11"/>
    <p:sldId id="457" r:id="rId12"/>
    <p:sldId id="459" r:id="rId13"/>
    <p:sldId id="460" r:id="rId14"/>
    <p:sldId id="448" r:id="rId15"/>
    <p:sldId id="464" r:id="rId16"/>
    <p:sldId id="465" r:id="rId17"/>
    <p:sldId id="466" r:id="rId18"/>
    <p:sldId id="467" r:id="rId19"/>
    <p:sldId id="468" r:id="rId20"/>
    <p:sldId id="469" r:id="rId21"/>
    <p:sldId id="470" r:id="rId22"/>
    <p:sldId id="471" r:id="rId23"/>
    <p:sldId id="472" r:id="rId24"/>
    <p:sldId id="473" r:id="rId25"/>
    <p:sldId id="474" r:id="rId26"/>
    <p:sldId id="475" r:id="rId27"/>
    <p:sldId id="476" r:id="rId28"/>
    <p:sldId id="477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008000"/>
    <a:srgbClr val="F2CEE3"/>
    <a:srgbClr val="000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703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20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DE66096-C98B-47CF-B57D-A78596DBFA66}" type="slidenum">
              <a:rPr lang="zh-CN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28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/>
              <a:t>www.21cnjy.com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20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6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7.xml"/><Relationship Id="rId5" Type="http://schemas.openxmlformats.org/officeDocument/2006/relationships/slide" Target="slide26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57158" y="1497558"/>
            <a:ext cx="84296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/>
              <a:t>第</a:t>
            </a:r>
            <a:r>
              <a:rPr lang="en-US" altLang="zh-CN" sz="6000" dirty="0" smtClean="0"/>
              <a:t>5</a:t>
            </a:r>
            <a:r>
              <a:rPr lang="zh-CN" altLang="en-US" sz="6000" dirty="0" smtClean="0"/>
              <a:t>单元     三角形</a:t>
            </a:r>
            <a:endParaRPr lang="zh-CN" altLang="en-US" sz="60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484298" y="3246075"/>
            <a:ext cx="65008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三角形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的分类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2698750" y="1341438"/>
            <a:ext cx="3457575" cy="3600450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63500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56" name="未知"/>
          <p:cNvSpPr/>
          <p:nvPr/>
        </p:nvSpPr>
        <p:spPr bwMode="auto">
          <a:xfrm rot="6838830" flipH="1">
            <a:off x="5765800" y="4757738"/>
            <a:ext cx="279400" cy="69850"/>
          </a:xfrm>
          <a:custGeom>
            <a:avLst/>
            <a:gdLst>
              <a:gd name="T0" fmla="*/ 317 w 317"/>
              <a:gd name="T1" fmla="*/ 0 h 97"/>
              <a:gd name="T2" fmla="*/ 181 w 317"/>
              <a:gd name="T3" fmla="*/ 90 h 97"/>
              <a:gd name="T4" fmla="*/ 0 w 317"/>
              <a:gd name="T5" fmla="*/ 4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7" h="97">
                <a:moveTo>
                  <a:pt x="317" y="0"/>
                </a:moveTo>
                <a:cubicBezTo>
                  <a:pt x="275" y="41"/>
                  <a:pt x="234" y="83"/>
                  <a:pt x="181" y="90"/>
                </a:cubicBezTo>
                <a:cubicBezTo>
                  <a:pt x="128" y="97"/>
                  <a:pt x="64" y="71"/>
                  <a:pt x="0" y="45"/>
                </a:cubicBezTo>
              </a:path>
            </a:pathLst>
          </a:custGeom>
          <a:noFill/>
          <a:ln w="38100" cap="flat" cmpd="sng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57" name="未知"/>
          <p:cNvSpPr/>
          <p:nvPr/>
        </p:nvSpPr>
        <p:spPr bwMode="auto">
          <a:xfrm rot="14761170">
            <a:off x="2811463" y="4757738"/>
            <a:ext cx="279400" cy="69850"/>
          </a:xfrm>
          <a:custGeom>
            <a:avLst/>
            <a:gdLst>
              <a:gd name="T0" fmla="*/ 317 w 317"/>
              <a:gd name="T1" fmla="*/ 0 h 97"/>
              <a:gd name="T2" fmla="*/ 181 w 317"/>
              <a:gd name="T3" fmla="*/ 90 h 97"/>
              <a:gd name="T4" fmla="*/ 0 w 317"/>
              <a:gd name="T5" fmla="*/ 4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7" h="97">
                <a:moveTo>
                  <a:pt x="317" y="0"/>
                </a:moveTo>
                <a:cubicBezTo>
                  <a:pt x="275" y="41"/>
                  <a:pt x="234" y="83"/>
                  <a:pt x="181" y="90"/>
                </a:cubicBezTo>
                <a:cubicBezTo>
                  <a:pt x="128" y="97"/>
                  <a:pt x="64" y="71"/>
                  <a:pt x="0" y="45"/>
                </a:cubicBezTo>
              </a:path>
            </a:pathLst>
          </a:custGeom>
          <a:noFill/>
          <a:ln w="38100" cap="flat" cmpd="sng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58" name="未知"/>
          <p:cNvSpPr/>
          <p:nvPr/>
        </p:nvSpPr>
        <p:spPr bwMode="auto">
          <a:xfrm>
            <a:off x="4211638" y="1700213"/>
            <a:ext cx="431800" cy="144462"/>
          </a:xfrm>
          <a:custGeom>
            <a:avLst/>
            <a:gdLst>
              <a:gd name="T0" fmla="*/ 317 w 317"/>
              <a:gd name="T1" fmla="*/ 0 h 97"/>
              <a:gd name="T2" fmla="*/ 181 w 317"/>
              <a:gd name="T3" fmla="*/ 90 h 97"/>
              <a:gd name="T4" fmla="*/ 0 w 317"/>
              <a:gd name="T5" fmla="*/ 4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7" h="97">
                <a:moveTo>
                  <a:pt x="317" y="0"/>
                </a:moveTo>
                <a:cubicBezTo>
                  <a:pt x="275" y="41"/>
                  <a:pt x="234" y="83"/>
                  <a:pt x="181" y="90"/>
                </a:cubicBezTo>
                <a:cubicBezTo>
                  <a:pt x="128" y="97"/>
                  <a:pt x="64" y="71"/>
                  <a:pt x="0" y="45"/>
                </a:cubicBezTo>
              </a:path>
            </a:pathLst>
          </a:custGeom>
          <a:noFill/>
          <a:ln w="38100" cap="flat" cmpd="sng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2700338" y="4941888"/>
            <a:ext cx="3455987" cy="0"/>
          </a:xfrm>
          <a:prstGeom prst="line">
            <a:avLst/>
          </a:prstGeom>
          <a:noFill/>
          <a:ln w="63500">
            <a:solidFill>
              <a:srgbClr val="FF99CC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582863" y="2692400"/>
            <a:ext cx="7905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4800">
                <a:latin typeface="Arial" panose="020B0604020202020204" pitchFamily="34" charset="0"/>
                <a:ea typeface="华文新魏" panose="02010800040101010101" pitchFamily="2" charset="-122"/>
              </a:rPr>
              <a:t>腰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5410200" y="2662238"/>
            <a:ext cx="79057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4800">
                <a:latin typeface="Arial" panose="020B0604020202020204" pitchFamily="34" charset="0"/>
                <a:ea typeface="华文新魏" panose="02010800040101010101" pitchFamily="2" charset="-122"/>
              </a:rPr>
              <a:t>腰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976688" y="4900613"/>
            <a:ext cx="7397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4400">
                <a:latin typeface="Arial" panose="020B0604020202020204" pitchFamily="34" charset="0"/>
                <a:ea typeface="华文新魏" panose="02010800040101010101" pitchFamily="2" charset="-122"/>
              </a:rPr>
              <a:t>底</a:t>
            </a:r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 flipV="1">
            <a:off x="2700338" y="1341438"/>
            <a:ext cx="1727200" cy="36004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 flipH="1" flipV="1">
            <a:off x="4427538" y="1341438"/>
            <a:ext cx="1728787" cy="36004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3109118" y="5589297"/>
            <a:ext cx="24749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等腰三角形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3900378" y="1995488"/>
            <a:ext cx="1108294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顶角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2963753" y="4221163"/>
            <a:ext cx="1108294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底角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4837003" y="4227513"/>
            <a:ext cx="1108294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底角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  <p:bldP spid="23558" grpId="0" animBg="1"/>
      <p:bldP spid="23559" grpId="0" animBg="1"/>
      <p:bldP spid="23559" grpId="1" animBg="1"/>
      <p:bldP spid="23560" grpId="0" autoUpdateAnimBg="0"/>
      <p:bldP spid="23561" grpId="0" autoUpdateAnimBg="0"/>
      <p:bldP spid="23562" grpId="0" autoUpdateAnimBg="0"/>
      <p:bldP spid="23563" grpId="0" animBg="1"/>
      <p:bldP spid="23563" grpId="1" animBg="1"/>
      <p:bldP spid="23563" grpId="2" animBg="1"/>
      <p:bldP spid="23564" grpId="0" animBg="1"/>
      <p:bldP spid="23564" grpId="1" animBg="1"/>
      <p:bldP spid="23564" grpId="2" animBg="1"/>
      <p:bldP spid="23565" grpId="0" autoUpdateAnimBg="0"/>
      <p:bldP spid="23566" grpId="0" autoUpdateAnimBg="0"/>
      <p:bldP spid="23567" grpId="0" autoUpdateAnimBg="0"/>
      <p:bldP spid="2356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9" name="Group 3"/>
          <p:cNvGrpSpPr/>
          <p:nvPr/>
        </p:nvGrpSpPr>
        <p:grpSpPr bwMode="auto">
          <a:xfrm>
            <a:off x="925513" y="4041775"/>
            <a:ext cx="244475" cy="250825"/>
            <a:chOff x="0" y="0"/>
            <a:chExt cx="154" cy="158"/>
          </a:xfrm>
        </p:grpSpPr>
        <p:sp>
          <p:nvSpPr>
            <p:cNvPr id="24580" name="Line 4"/>
            <p:cNvSpPr>
              <a:spLocks noChangeShapeType="1"/>
            </p:cNvSpPr>
            <p:nvPr/>
          </p:nvSpPr>
          <p:spPr bwMode="auto">
            <a:xfrm>
              <a:off x="0" y="0"/>
              <a:ext cx="15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2000"/>
            </a:p>
          </p:txBody>
        </p:sp>
        <p:sp>
          <p:nvSpPr>
            <p:cNvPr id="24581" name="Line 5"/>
            <p:cNvSpPr>
              <a:spLocks noChangeShapeType="1"/>
            </p:cNvSpPr>
            <p:nvPr/>
          </p:nvSpPr>
          <p:spPr bwMode="auto">
            <a:xfrm>
              <a:off x="154" y="0"/>
              <a:ext cx="0" cy="1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2000"/>
            </a:p>
          </p:txBody>
        </p:sp>
      </p:grpSp>
      <p:grpSp>
        <p:nvGrpSpPr>
          <p:cNvPr id="24582" name="Group 6"/>
          <p:cNvGrpSpPr/>
          <p:nvPr/>
        </p:nvGrpSpPr>
        <p:grpSpPr bwMode="auto">
          <a:xfrm>
            <a:off x="949325" y="1639888"/>
            <a:ext cx="2544763" cy="2652712"/>
            <a:chOff x="0" y="0"/>
            <a:chExt cx="2700" cy="1560"/>
          </a:xfrm>
        </p:grpSpPr>
        <p:sp>
          <p:nvSpPr>
            <p:cNvPr id="24583" name="m2line01"/>
            <p:cNvSpPr>
              <a:spLocks noChangeShapeType="1"/>
            </p:cNvSpPr>
            <p:nvPr/>
          </p:nvSpPr>
          <p:spPr bwMode="auto">
            <a:xfrm>
              <a:off x="0" y="0"/>
              <a:ext cx="0" cy="156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4" name="m2line02"/>
            <p:cNvSpPr>
              <a:spLocks noChangeShapeType="1"/>
            </p:cNvSpPr>
            <p:nvPr/>
          </p:nvSpPr>
          <p:spPr bwMode="auto">
            <a:xfrm>
              <a:off x="0" y="1560"/>
              <a:ext cx="2700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m2line03"/>
            <p:cNvSpPr>
              <a:spLocks noChangeShapeType="1"/>
            </p:cNvSpPr>
            <p:nvPr/>
          </p:nvSpPr>
          <p:spPr bwMode="auto">
            <a:xfrm>
              <a:off x="0" y="0"/>
              <a:ext cx="2700" cy="156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6" name="Group 10"/>
          <p:cNvGrpSpPr/>
          <p:nvPr/>
        </p:nvGrpSpPr>
        <p:grpSpPr bwMode="auto">
          <a:xfrm>
            <a:off x="4124325" y="3040063"/>
            <a:ext cx="4551363" cy="1223962"/>
            <a:chOff x="0" y="0"/>
            <a:chExt cx="3060" cy="2340"/>
          </a:xfrm>
        </p:grpSpPr>
        <p:sp>
          <p:nvSpPr>
            <p:cNvPr id="24587" name="m1line01"/>
            <p:cNvSpPr>
              <a:spLocks noChangeShapeType="1"/>
            </p:cNvSpPr>
            <p:nvPr/>
          </p:nvSpPr>
          <p:spPr bwMode="auto">
            <a:xfrm flipV="1">
              <a:off x="0" y="0"/>
              <a:ext cx="1440" cy="234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24588" name="m1line02"/>
            <p:cNvSpPr>
              <a:spLocks noChangeShapeType="1"/>
            </p:cNvSpPr>
            <p:nvPr/>
          </p:nvSpPr>
          <p:spPr bwMode="auto">
            <a:xfrm>
              <a:off x="0" y="2340"/>
              <a:ext cx="3060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24589" name="m1line03"/>
            <p:cNvSpPr>
              <a:spLocks noChangeShapeType="1"/>
            </p:cNvSpPr>
            <p:nvPr/>
          </p:nvSpPr>
          <p:spPr bwMode="auto">
            <a:xfrm>
              <a:off x="1440" y="0"/>
              <a:ext cx="1620" cy="234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</p:grp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2282825" y="240030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底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1692275" y="443706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腰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323850" y="270827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腰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2195513" y="3644900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</a:rPr>
              <a:t>底角</a:t>
            </a: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827088" y="2349500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底角</a:t>
            </a: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1106488" y="3525838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顶角</a:t>
            </a: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4659313" y="300355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腰</a:t>
            </a: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7397750" y="297815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腰</a:t>
            </a:r>
          </a:p>
        </p:txBody>
      </p:sp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6011863" y="436562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底</a:t>
            </a:r>
          </a:p>
        </p:txBody>
      </p:sp>
      <p:sp>
        <p:nvSpPr>
          <p:cNvPr id="24599" name="Text Box 23"/>
          <p:cNvSpPr txBox="1">
            <a:spLocks noChangeArrowheads="1"/>
          </p:cNvSpPr>
          <p:nvPr/>
        </p:nvSpPr>
        <p:spPr bwMode="auto">
          <a:xfrm>
            <a:off x="6948488" y="3644900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</a:rPr>
              <a:t>底角</a:t>
            </a:r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4714875" y="3678238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底角</a:t>
            </a:r>
          </a:p>
        </p:txBody>
      </p: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5795963" y="3213100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</a:rPr>
              <a:t>顶角</a:t>
            </a:r>
          </a:p>
        </p:txBody>
      </p:sp>
      <p:sp>
        <p:nvSpPr>
          <p:cNvPr id="24602" name="未知"/>
          <p:cNvSpPr/>
          <p:nvPr/>
        </p:nvSpPr>
        <p:spPr bwMode="auto">
          <a:xfrm>
            <a:off x="952500" y="1905000"/>
            <a:ext cx="266700" cy="114300"/>
          </a:xfrm>
          <a:custGeom>
            <a:avLst/>
            <a:gdLst>
              <a:gd name="T0" fmla="*/ 168 w 168"/>
              <a:gd name="T1" fmla="*/ 0 h 72"/>
              <a:gd name="T2" fmla="*/ 0 w 168"/>
              <a:gd name="T3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8" h="72">
                <a:moveTo>
                  <a:pt x="168" y="0"/>
                </a:moveTo>
                <a:cubicBezTo>
                  <a:pt x="122" y="69"/>
                  <a:pt x="80" y="72"/>
                  <a:pt x="0" y="7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000"/>
          </a:p>
        </p:txBody>
      </p:sp>
      <p:sp>
        <p:nvSpPr>
          <p:cNvPr id="24603" name="未知"/>
          <p:cNvSpPr/>
          <p:nvPr/>
        </p:nvSpPr>
        <p:spPr bwMode="auto">
          <a:xfrm>
            <a:off x="3136900" y="4038600"/>
            <a:ext cx="139700" cy="285750"/>
          </a:xfrm>
          <a:custGeom>
            <a:avLst/>
            <a:gdLst>
              <a:gd name="T0" fmla="*/ 88 w 88"/>
              <a:gd name="T1" fmla="*/ 0 h 180"/>
              <a:gd name="T2" fmla="*/ 28 w 88"/>
              <a:gd name="T3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8" h="180">
                <a:moveTo>
                  <a:pt x="88" y="0"/>
                </a:moveTo>
                <a:cubicBezTo>
                  <a:pt x="0" y="29"/>
                  <a:pt x="28" y="87"/>
                  <a:pt x="28" y="18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000"/>
          </a:p>
        </p:txBody>
      </p:sp>
      <p:sp>
        <p:nvSpPr>
          <p:cNvPr id="24604" name="未知"/>
          <p:cNvSpPr/>
          <p:nvPr/>
        </p:nvSpPr>
        <p:spPr bwMode="auto">
          <a:xfrm>
            <a:off x="4533900" y="4038600"/>
            <a:ext cx="65088" cy="228600"/>
          </a:xfrm>
          <a:custGeom>
            <a:avLst/>
            <a:gdLst>
              <a:gd name="T0" fmla="*/ 0 w 41"/>
              <a:gd name="T1" fmla="*/ 0 h 144"/>
              <a:gd name="T2" fmla="*/ 36 w 41"/>
              <a:gd name="T3" fmla="*/ 72 h 144"/>
              <a:gd name="T4" fmla="*/ 36 w 41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144">
                <a:moveTo>
                  <a:pt x="0" y="0"/>
                </a:moveTo>
                <a:cubicBezTo>
                  <a:pt x="8" y="25"/>
                  <a:pt x="30" y="46"/>
                  <a:pt x="36" y="72"/>
                </a:cubicBezTo>
                <a:cubicBezTo>
                  <a:pt x="41" y="95"/>
                  <a:pt x="36" y="120"/>
                  <a:pt x="36" y="14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000"/>
          </a:p>
        </p:txBody>
      </p:sp>
      <p:sp>
        <p:nvSpPr>
          <p:cNvPr id="24605" name="未知"/>
          <p:cNvSpPr/>
          <p:nvPr/>
        </p:nvSpPr>
        <p:spPr bwMode="auto">
          <a:xfrm>
            <a:off x="8115300" y="4019550"/>
            <a:ext cx="95250" cy="254000"/>
          </a:xfrm>
          <a:custGeom>
            <a:avLst/>
            <a:gdLst>
              <a:gd name="T0" fmla="*/ 60 w 60"/>
              <a:gd name="T1" fmla="*/ 0 h 160"/>
              <a:gd name="T2" fmla="*/ 36 w 60"/>
              <a:gd name="T3" fmla="*/ 156 h 160"/>
              <a:gd name="T4" fmla="*/ 48 w 60"/>
              <a:gd name="T5" fmla="*/ 15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0" h="160">
                <a:moveTo>
                  <a:pt x="60" y="0"/>
                </a:moveTo>
                <a:cubicBezTo>
                  <a:pt x="0" y="60"/>
                  <a:pt x="11" y="31"/>
                  <a:pt x="36" y="156"/>
                </a:cubicBezTo>
                <a:cubicBezTo>
                  <a:pt x="37" y="160"/>
                  <a:pt x="44" y="156"/>
                  <a:pt x="48" y="15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000"/>
          </a:p>
        </p:txBody>
      </p:sp>
      <p:sp>
        <p:nvSpPr>
          <p:cNvPr id="24606" name="未知"/>
          <p:cNvSpPr/>
          <p:nvPr/>
        </p:nvSpPr>
        <p:spPr bwMode="auto">
          <a:xfrm rot="6605882">
            <a:off x="6223000" y="2990851"/>
            <a:ext cx="142875" cy="444500"/>
          </a:xfrm>
          <a:custGeom>
            <a:avLst/>
            <a:gdLst>
              <a:gd name="T0" fmla="*/ 0 w 41"/>
              <a:gd name="T1" fmla="*/ 0 h 144"/>
              <a:gd name="T2" fmla="*/ 36 w 41"/>
              <a:gd name="T3" fmla="*/ 72 h 144"/>
              <a:gd name="T4" fmla="*/ 36 w 41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144">
                <a:moveTo>
                  <a:pt x="0" y="0"/>
                </a:moveTo>
                <a:cubicBezTo>
                  <a:pt x="8" y="25"/>
                  <a:pt x="30" y="46"/>
                  <a:pt x="36" y="72"/>
                </a:cubicBezTo>
                <a:cubicBezTo>
                  <a:pt x="41" y="95"/>
                  <a:pt x="36" y="120"/>
                  <a:pt x="36" y="14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0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0" grpId="0" autoUpdateAnimBg="0"/>
      <p:bldP spid="24591" grpId="0" autoUpdateAnimBg="0"/>
      <p:bldP spid="24592" grpId="0" autoUpdateAnimBg="0"/>
      <p:bldP spid="24593" grpId="0"/>
      <p:bldP spid="24594" grpId="0"/>
      <p:bldP spid="24595" grpId="0"/>
      <p:bldP spid="24596" grpId="0" autoUpdateAnimBg="0"/>
      <p:bldP spid="24597" grpId="0" autoUpdateAnimBg="0"/>
      <p:bldP spid="24598" grpId="0" autoUpdateAnimBg="0"/>
      <p:bldP spid="24599" grpId="0"/>
      <p:bldP spid="24600" grpId="0"/>
      <p:bldP spid="246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7" name="Group 3"/>
          <p:cNvGrpSpPr/>
          <p:nvPr/>
        </p:nvGrpSpPr>
        <p:grpSpPr bwMode="auto">
          <a:xfrm>
            <a:off x="4572000" y="2133600"/>
            <a:ext cx="2520950" cy="2189163"/>
            <a:chOff x="0" y="0"/>
            <a:chExt cx="3240" cy="2184"/>
          </a:xfrm>
        </p:grpSpPr>
        <p:sp>
          <p:nvSpPr>
            <p:cNvPr id="26628" name="d10Line 2"/>
            <p:cNvSpPr>
              <a:spLocks noChangeShapeType="1"/>
            </p:cNvSpPr>
            <p:nvPr/>
          </p:nvSpPr>
          <p:spPr bwMode="auto">
            <a:xfrm flipH="1">
              <a:off x="0" y="0"/>
              <a:ext cx="1620" cy="218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29" name="d10Line 3"/>
            <p:cNvSpPr>
              <a:spLocks noChangeShapeType="1"/>
            </p:cNvSpPr>
            <p:nvPr/>
          </p:nvSpPr>
          <p:spPr bwMode="auto">
            <a:xfrm>
              <a:off x="1620" y="0"/>
              <a:ext cx="1620" cy="218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0" name="d10Line 4"/>
            <p:cNvSpPr>
              <a:spLocks noChangeShapeType="1"/>
            </p:cNvSpPr>
            <p:nvPr/>
          </p:nvSpPr>
          <p:spPr bwMode="auto">
            <a:xfrm>
              <a:off x="0" y="2184"/>
              <a:ext cx="324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435600" y="4292600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</a:rPr>
              <a:t>边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6588125" y="2924175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</a:rPr>
              <a:t>边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4500563" y="2852738"/>
            <a:ext cx="5921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</a:rPr>
              <a:t>边</a:t>
            </a:r>
          </a:p>
        </p:txBody>
      </p:sp>
      <p:sp>
        <p:nvSpPr>
          <p:cNvPr id="26634" name="Arc 10"/>
          <p:cNvSpPr/>
          <p:nvPr/>
        </p:nvSpPr>
        <p:spPr bwMode="auto">
          <a:xfrm>
            <a:off x="4284663" y="4013200"/>
            <a:ext cx="576262" cy="315913"/>
          </a:xfrm>
          <a:custGeom>
            <a:avLst/>
            <a:gdLst>
              <a:gd name="G0" fmla="+- 0 0 0"/>
              <a:gd name="G1" fmla="+- 11578 0 0"/>
              <a:gd name="G2" fmla="+- 21600 0 0"/>
              <a:gd name="T0" fmla="*/ 18235 w 21564"/>
              <a:gd name="T1" fmla="*/ 0 h 11578"/>
              <a:gd name="T2" fmla="*/ 21564 w 21564"/>
              <a:gd name="T3" fmla="*/ 10333 h 11578"/>
              <a:gd name="T4" fmla="*/ 0 w 21564"/>
              <a:gd name="T5" fmla="*/ 11578 h 1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64" h="11578" fill="none" extrusionOk="0">
                <a:moveTo>
                  <a:pt x="18234" y="0"/>
                </a:moveTo>
                <a:cubicBezTo>
                  <a:pt x="20206" y="3104"/>
                  <a:pt x="21352" y="6661"/>
                  <a:pt x="21564" y="10332"/>
                </a:cubicBezTo>
              </a:path>
              <a:path w="21564" h="11578" stroke="0" extrusionOk="0">
                <a:moveTo>
                  <a:pt x="18234" y="0"/>
                </a:moveTo>
                <a:cubicBezTo>
                  <a:pt x="20206" y="3104"/>
                  <a:pt x="21352" y="6661"/>
                  <a:pt x="21564" y="10332"/>
                </a:cubicBezTo>
                <a:lnTo>
                  <a:pt x="0" y="11578"/>
                </a:lnTo>
                <a:close/>
              </a:path>
            </a:pathLst>
          </a:custGeom>
          <a:noFill/>
          <a:ln w="28575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5" name="Arc 11"/>
          <p:cNvSpPr/>
          <p:nvPr/>
        </p:nvSpPr>
        <p:spPr bwMode="auto">
          <a:xfrm flipH="1">
            <a:off x="5651500" y="2420938"/>
            <a:ext cx="360363" cy="71437"/>
          </a:xfrm>
          <a:custGeom>
            <a:avLst/>
            <a:gdLst>
              <a:gd name="G0" fmla="+- 20233 0 0"/>
              <a:gd name="G1" fmla="+- 0 0 0"/>
              <a:gd name="G2" fmla="+- 21600 0 0"/>
              <a:gd name="T0" fmla="*/ 41815 w 41815"/>
              <a:gd name="T1" fmla="*/ 893 h 21600"/>
              <a:gd name="T2" fmla="*/ 0 w 41815"/>
              <a:gd name="T3" fmla="*/ 7563 h 21600"/>
              <a:gd name="T4" fmla="*/ 20233 w 41815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15" h="21600" fill="none" extrusionOk="0">
                <a:moveTo>
                  <a:pt x="41814" y="892"/>
                </a:moveTo>
                <a:cubicBezTo>
                  <a:pt x="41335" y="12465"/>
                  <a:pt x="31814" y="21600"/>
                  <a:pt x="20233" y="21600"/>
                </a:cubicBezTo>
                <a:cubicBezTo>
                  <a:pt x="11220" y="21600"/>
                  <a:pt x="3155" y="16004"/>
                  <a:pt x="0" y="7562"/>
                </a:cubicBezTo>
              </a:path>
              <a:path w="41815" h="21600" stroke="0" extrusionOk="0">
                <a:moveTo>
                  <a:pt x="41814" y="892"/>
                </a:moveTo>
                <a:cubicBezTo>
                  <a:pt x="41335" y="12465"/>
                  <a:pt x="31814" y="21600"/>
                  <a:pt x="20233" y="21600"/>
                </a:cubicBezTo>
                <a:cubicBezTo>
                  <a:pt x="11220" y="21600"/>
                  <a:pt x="3155" y="16004"/>
                  <a:pt x="0" y="7562"/>
                </a:cubicBezTo>
                <a:lnTo>
                  <a:pt x="20233" y="0"/>
                </a:lnTo>
                <a:close/>
              </a:path>
            </a:pathLst>
          </a:custGeom>
          <a:noFill/>
          <a:ln w="38100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6" name="Arc 12"/>
          <p:cNvSpPr/>
          <p:nvPr/>
        </p:nvSpPr>
        <p:spPr bwMode="auto">
          <a:xfrm>
            <a:off x="6804025" y="4005263"/>
            <a:ext cx="144463" cy="576262"/>
          </a:xfrm>
          <a:custGeom>
            <a:avLst/>
            <a:gdLst>
              <a:gd name="G0" fmla="+- 19603 0 0"/>
              <a:gd name="G1" fmla="+- 21339 0 0"/>
              <a:gd name="G2" fmla="+- 21600 0 0"/>
              <a:gd name="T0" fmla="*/ 0 w 19603"/>
              <a:gd name="T1" fmla="*/ 12268 h 21339"/>
              <a:gd name="T2" fmla="*/ 16256 w 19603"/>
              <a:gd name="T3" fmla="*/ 0 h 21339"/>
              <a:gd name="T4" fmla="*/ 19603 w 19603"/>
              <a:gd name="T5" fmla="*/ 21339 h 21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603" h="21339" fill="none" extrusionOk="0">
                <a:moveTo>
                  <a:pt x="0" y="12268"/>
                </a:moveTo>
                <a:cubicBezTo>
                  <a:pt x="3029" y="5720"/>
                  <a:pt x="9128" y="1117"/>
                  <a:pt x="16255" y="-1"/>
                </a:cubicBezTo>
              </a:path>
              <a:path w="19603" h="21339" stroke="0" extrusionOk="0">
                <a:moveTo>
                  <a:pt x="0" y="12268"/>
                </a:moveTo>
                <a:cubicBezTo>
                  <a:pt x="3029" y="5720"/>
                  <a:pt x="9128" y="1117"/>
                  <a:pt x="16255" y="-1"/>
                </a:cubicBezTo>
                <a:lnTo>
                  <a:pt x="19603" y="21339"/>
                </a:lnTo>
                <a:close/>
              </a:path>
            </a:pathLst>
          </a:custGeom>
          <a:noFill/>
          <a:ln w="38100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5508625" y="2349500"/>
            <a:ext cx="1008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>
                <a:latin typeface="Times New Roman" panose="02020603050405020304" pitchFamily="18" charset="0"/>
              </a:rPr>
              <a:t>60°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4787900" y="3786188"/>
            <a:ext cx="10080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>
                <a:latin typeface="Times New Roman" panose="02020603050405020304" pitchFamily="18" charset="0"/>
              </a:rPr>
              <a:t>60°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6227763" y="3786188"/>
            <a:ext cx="10080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>
                <a:latin typeface="Times New Roman" panose="02020603050405020304" pitchFamily="18" charset="0"/>
              </a:rPr>
              <a:t>60°</a:t>
            </a:r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179388" y="4941888"/>
            <a:ext cx="8564562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0066"/>
                </a:solidFill>
                <a:latin typeface="Times New Roman" panose="02020603050405020304" pitchFamily="18" charset="0"/>
              </a:rPr>
              <a:t>等边三角形是</a:t>
            </a:r>
            <a:r>
              <a:rPr lang="zh-CN" altLang="en-US" sz="4400">
                <a:latin typeface="Times New Roman" panose="02020603050405020304" pitchFamily="18" charset="0"/>
              </a:rPr>
              <a:t>特殊的</a:t>
            </a:r>
            <a:r>
              <a:rPr lang="zh-CN" altLang="en-US" sz="4400">
                <a:solidFill>
                  <a:srgbClr val="000066"/>
                </a:solidFill>
                <a:latin typeface="Times New Roman" panose="02020603050405020304" pitchFamily="18" charset="0"/>
              </a:rPr>
              <a:t>等腰三角形</a:t>
            </a:r>
            <a:r>
              <a:rPr lang="zh-CN" altLang="en-US" sz="440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6641" name="AutoShape 17"/>
          <p:cNvSpPr>
            <a:spLocks noChangeArrowheads="1"/>
          </p:cNvSpPr>
          <p:nvPr/>
        </p:nvSpPr>
        <p:spPr bwMode="auto">
          <a:xfrm>
            <a:off x="684213" y="1268413"/>
            <a:ext cx="936625" cy="809625"/>
          </a:xfrm>
          <a:prstGeom prst="triangle">
            <a:avLst>
              <a:gd name="adj" fmla="val 50000"/>
            </a:avLst>
          </a:prstGeom>
          <a:solidFill>
            <a:srgbClr val="35FA26"/>
          </a:solidFill>
          <a:ln w="2857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2" name="AutoShape 18"/>
          <p:cNvSpPr>
            <a:spLocks noChangeArrowheads="1"/>
          </p:cNvSpPr>
          <p:nvPr/>
        </p:nvSpPr>
        <p:spPr bwMode="auto">
          <a:xfrm>
            <a:off x="2484438" y="1412875"/>
            <a:ext cx="1871662" cy="1617663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2857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66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266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266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autoUpdateAnimBg="0"/>
      <p:bldP spid="26632" grpId="0" autoUpdateAnimBg="0"/>
      <p:bldP spid="26633" grpId="0" autoUpdateAnimBg="0"/>
      <p:bldP spid="26634" grpId="0" animBg="1"/>
      <p:bldP spid="26634" grpId="1" animBg="1"/>
      <p:bldP spid="26635" grpId="0" animBg="1"/>
      <p:bldP spid="26635" grpId="1" animBg="1"/>
      <p:bldP spid="26636" grpId="0" animBg="1"/>
      <p:bldP spid="26636" grpId="1" animBg="1"/>
      <p:bldP spid="26637" grpId="0" autoUpdateAnimBg="0"/>
      <p:bldP spid="26638" grpId="0" autoUpdateAnimBg="0"/>
      <p:bldP spid="26639" grpId="0" autoUpdateAnimBg="0"/>
      <p:bldP spid="26640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Oval 3"/>
          <p:cNvSpPr>
            <a:spLocks noChangeArrowheads="1"/>
          </p:cNvSpPr>
          <p:nvPr/>
        </p:nvSpPr>
        <p:spPr bwMode="auto">
          <a:xfrm>
            <a:off x="1466503" y="2236441"/>
            <a:ext cx="6264275" cy="3457575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 flipH="1">
            <a:off x="4562128" y="4109691"/>
            <a:ext cx="71438" cy="15843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430909" y="994323"/>
            <a:ext cx="35385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</a:rPr>
              <a:t>三       角        形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2411065" y="1522962"/>
            <a:ext cx="3438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（按边的长短分）</a:t>
            </a:r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 flipH="1" flipV="1">
            <a:off x="4130328" y="2236441"/>
            <a:ext cx="503238" cy="1873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774853" y="3623916"/>
            <a:ext cx="27400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不等边三角形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2239616" y="3173066"/>
            <a:ext cx="23225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</a:rPr>
              <a:t>等腰三角形</a:t>
            </a:r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2041178" y="3893791"/>
            <a:ext cx="2159000" cy="8636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等边三角形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autoUpdateAnimBg="0"/>
      <p:bldP spid="27657" grpId="0" autoUpdateAnimBg="0"/>
      <p:bldP spid="27658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539551" y="944922"/>
            <a:ext cx="2031325" cy="844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填一填。</a:t>
            </a:r>
          </a:p>
        </p:txBody>
      </p:sp>
      <p:sp>
        <p:nvSpPr>
          <p:cNvPr id="3" name="矩形 2"/>
          <p:cNvSpPr/>
          <p:nvPr/>
        </p:nvSpPr>
        <p:spPr>
          <a:xfrm>
            <a:off x="539552" y="1852779"/>
            <a:ext cx="792088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三角形按边分类可分为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三角形、</a:t>
            </a:r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       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三角形。</a:t>
            </a:r>
          </a:p>
        </p:txBody>
      </p:sp>
      <p:sp>
        <p:nvSpPr>
          <p:cNvPr id="4" name="矩形 3"/>
          <p:cNvSpPr/>
          <p:nvPr/>
        </p:nvSpPr>
        <p:spPr>
          <a:xfrm>
            <a:off x="539551" y="3641545"/>
            <a:ext cx="7848873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三角形按角分类可分为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三角形、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三角形、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三角形。</a:t>
            </a:r>
          </a:p>
        </p:txBody>
      </p:sp>
      <p:sp>
        <p:nvSpPr>
          <p:cNvPr id="6" name="矩形 5"/>
          <p:cNvSpPr/>
          <p:nvPr/>
        </p:nvSpPr>
        <p:spPr>
          <a:xfrm>
            <a:off x="5984284" y="205283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等腰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36726" y="288851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不等边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75394" y="381342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锐角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2497" y="47268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直角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82513" y="4449886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钝角</a:t>
            </a:r>
          </a:p>
        </p:txBody>
      </p:sp>
      <p:pic>
        <p:nvPicPr>
          <p:cNvPr id="12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532"/>
          <a:stretch>
            <a:fillRect/>
          </a:stretch>
        </p:blipFill>
        <p:spPr bwMode="auto">
          <a:xfrm>
            <a:off x="501514" y="1785926"/>
            <a:ext cx="8390965" cy="3540344"/>
          </a:xfrm>
          <a:prstGeom prst="snip1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39" name="Picture 34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5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6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36512" y="620688"/>
            <a:ext cx="69846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65</a:t>
            </a:r>
            <a:r>
              <a:rPr lang="zh-CN" altLang="en-US" sz="3200" dirty="0">
                <a:latin typeface="+mn-ea"/>
                <a:ea typeface="+mn-ea"/>
              </a:rPr>
              <a:t>页“练习十五”第</a:t>
            </a:r>
            <a:r>
              <a:rPr lang="en-US" altLang="zh-CN" sz="3200" dirty="0">
                <a:latin typeface="+mn-ea"/>
                <a:ea typeface="+mn-ea"/>
              </a:rPr>
              <a:t>5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35494" y="1052736"/>
            <a:ext cx="7200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1640" y="3789040"/>
            <a:ext cx="0" cy="7200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979712" y="3140968"/>
            <a:ext cx="6120680" cy="122413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987824" y="3645024"/>
            <a:ext cx="144016" cy="8724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72000" y="3279076"/>
            <a:ext cx="124996" cy="12384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156176" y="3753036"/>
            <a:ext cx="547837" cy="91686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596337" y="3789040"/>
            <a:ext cx="504055" cy="7200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Picture 2" descr="C:\Users\lenovop\Pictures\小天使替换\男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30" y="1214422"/>
            <a:ext cx="2071670" cy="205124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5270" y="1197473"/>
            <a:ext cx="8604448" cy="165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两点间所有连线中线段最短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这条线段的长度叫做两点间的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25270" y="2935537"/>
            <a:ext cx="8604448" cy="925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三角形任意两边的和大于第三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25270" y="4005064"/>
            <a:ext cx="8604448" cy="1756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应用三角形任意两边的和大于第三边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可以判断任意的三条线段是否能组成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71414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500034" y="1247100"/>
            <a:ext cx="86439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）在钉子板上分别围出一个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锐角三角形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、直角三角形、钝角三角形和等腰三角形。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37885" y="815052"/>
            <a:ext cx="3276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65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题</a:t>
            </a:r>
            <a:endParaRPr lang="zh-CN" altLang="zh-CN" sz="3200" dirty="0">
              <a:latin typeface="+mn-ea"/>
              <a:ea typeface="+mn-ea"/>
            </a:endParaRPr>
          </a:p>
        </p:txBody>
      </p:sp>
      <p:pic>
        <p:nvPicPr>
          <p:cNvPr id="11" name="oo154.jpg" descr="id:214750799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3263324"/>
            <a:ext cx="7128792" cy="288032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flipH="1">
            <a:off x="500034" y="2194817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）围出一个三角形、它既是锐角三角形又是等腰三角形。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508202" y="1073522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用下面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根小棒，你能摆出几种三角形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（单位：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49857" y="500042"/>
            <a:ext cx="2864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第</a:t>
            </a:r>
            <a:r>
              <a:rPr lang="en-US" altLang="zh-CN" sz="3200" dirty="0">
                <a:latin typeface="+mn-ea"/>
                <a:ea typeface="+mn-ea"/>
              </a:rPr>
              <a:t>66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>
                <a:latin typeface="+mn-ea"/>
                <a:ea typeface="+mn-ea"/>
              </a:rPr>
              <a:t>8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7544" y="4071942"/>
            <a:ext cx="14718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4</a:t>
            </a:r>
            <a:r>
              <a:rPr lang="zh-CN" altLang="en-US" sz="4000" dirty="0">
                <a:latin typeface="+mn-ea"/>
                <a:ea typeface="+mn-ea"/>
              </a:rPr>
              <a:t>种　</a:t>
            </a:r>
          </a:p>
        </p:txBody>
      </p:sp>
      <p:sp>
        <p:nvSpPr>
          <p:cNvPr id="11" name="矩形 10"/>
          <p:cNvSpPr/>
          <p:nvPr/>
        </p:nvSpPr>
        <p:spPr>
          <a:xfrm>
            <a:off x="392285" y="4795861"/>
            <a:ext cx="25058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(2,5,6</a:t>
            </a:r>
            <a:r>
              <a:rPr lang="en-US" altLang="zh-CN" sz="4000" dirty="0">
                <a:latin typeface="+mn-ea"/>
                <a:ea typeface="+mn-ea"/>
              </a:rPr>
              <a:t>)</a:t>
            </a:r>
            <a:r>
              <a:rPr lang="zh-CN" altLang="en-US" sz="4000" dirty="0">
                <a:latin typeface="+mn-ea"/>
                <a:ea typeface="+mn-ea"/>
              </a:rPr>
              <a:t>　</a:t>
            </a:r>
          </a:p>
        </p:txBody>
      </p:sp>
      <p:sp>
        <p:nvSpPr>
          <p:cNvPr id="12" name="矩形 11"/>
          <p:cNvSpPr/>
          <p:nvPr/>
        </p:nvSpPr>
        <p:spPr>
          <a:xfrm>
            <a:off x="2595967" y="4783929"/>
            <a:ext cx="1991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(6,6,5)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96580" y="4803954"/>
            <a:ext cx="1991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(6,6,6)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00262" y="4792022"/>
            <a:ext cx="1991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(6,6,2)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08920"/>
            <a:ext cx="8924993" cy="99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1331640" y="4942909"/>
            <a:ext cx="38582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锐角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&lt;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直角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&lt;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钝角。</a:t>
            </a:r>
            <a:endParaRPr lang="en-US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395536" y="1270355"/>
            <a:ext cx="77270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什么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是锐角、直角、钝角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三种角的大小关系是怎样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3648" y="2341075"/>
            <a:ext cx="34884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90°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的角是直角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,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1331640" y="3186341"/>
            <a:ext cx="47724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小于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90°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的角是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锐角，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1225281" y="4050514"/>
            <a:ext cx="6806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大于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90°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小于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180°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的角是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钝角。</a:t>
            </a:r>
            <a:endParaRPr lang="zh-CN" altLang="en-US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" grpId="0"/>
      <p:bldP spid="3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870769" y="428604"/>
            <a:ext cx="75588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填一填。</a:t>
            </a:r>
          </a:p>
        </p:txBody>
      </p:sp>
      <p:sp>
        <p:nvSpPr>
          <p:cNvPr id="2" name="矩形 1"/>
          <p:cNvSpPr/>
          <p:nvPr/>
        </p:nvSpPr>
        <p:spPr>
          <a:xfrm>
            <a:off x="572230" y="928670"/>
            <a:ext cx="8286050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三角形按角的不同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可分为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);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按边分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没有边相等的三角形叫不等边三角形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凡是有两条边相等的三角形叫做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         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三条边相等的三角形叫做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。其中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所有的等边三角形都可以算是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       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等边三角形是特殊的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           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55226" y="928670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锐角三角形</a:t>
            </a:r>
          </a:p>
        </p:txBody>
      </p:sp>
      <p:sp>
        <p:nvSpPr>
          <p:cNvPr id="15" name="矩形 14"/>
          <p:cNvSpPr/>
          <p:nvPr/>
        </p:nvSpPr>
        <p:spPr>
          <a:xfrm>
            <a:off x="1054566" y="1588936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直角三角形</a:t>
            </a:r>
          </a:p>
        </p:txBody>
      </p:sp>
      <p:sp>
        <p:nvSpPr>
          <p:cNvPr id="19" name="矩形 18"/>
          <p:cNvSpPr/>
          <p:nvPr/>
        </p:nvSpPr>
        <p:spPr>
          <a:xfrm>
            <a:off x="4145591" y="1568031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钝角三角形</a:t>
            </a:r>
          </a:p>
        </p:txBody>
      </p:sp>
      <p:sp>
        <p:nvSpPr>
          <p:cNvPr id="21" name="矩形 20"/>
          <p:cNvSpPr/>
          <p:nvPr/>
        </p:nvSpPr>
        <p:spPr>
          <a:xfrm>
            <a:off x="5363381" y="2771852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等腰三角形</a:t>
            </a:r>
          </a:p>
        </p:txBody>
      </p:sp>
      <p:sp>
        <p:nvSpPr>
          <p:cNvPr id="24" name="矩形 23"/>
          <p:cNvSpPr/>
          <p:nvPr/>
        </p:nvSpPr>
        <p:spPr>
          <a:xfrm>
            <a:off x="4941418" y="3396910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等边三角形</a:t>
            </a:r>
          </a:p>
        </p:txBody>
      </p:sp>
      <p:sp>
        <p:nvSpPr>
          <p:cNvPr id="27" name="矩形 26"/>
          <p:cNvSpPr/>
          <p:nvPr/>
        </p:nvSpPr>
        <p:spPr>
          <a:xfrm>
            <a:off x="6055534" y="3976739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等腰三角形</a:t>
            </a:r>
          </a:p>
        </p:txBody>
      </p:sp>
      <p:sp>
        <p:nvSpPr>
          <p:cNvPr id="30" name="矩形 29"/>
          <p:cNvSpPr/>
          <p:nvPr/>
        </p:nvSpPr>
        <p:spPr>
          <a:xfrm>
            <a:off x="4677890" y="4517387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等腰三角形</a:t>
            </a:r>
          </a:p>
        </p:txBody>
      </p:sp>
      <p:sp>
        <p:nvSpPr>
          <p:cNvPr id="31" name="矩形 30"/>
          <p:cNvSpPr/>
          <p:nvPr/>
        </p:nvSpPr>
        <p:spPr>
          <a:xfrm>
            <a:off x="595710" y="5066853"/>
            <a:ext cx="8334008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一个三角形中最少有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个锐角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最多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个钝角。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18970" y="5055132"/>
            <a:ext cx="66268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68365" y="5653777"/>
            <a:ext cx="66268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9" grpId="0"/>
      <p:bldP spid="21" grpId="0"/>
      <p:bldP spid="24" grpId="0"/>
      <p:bldP spid="27" grpId="0"/>
      <p:bldP spid="30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656455" y="620688"/>
            <a:ext cx="75588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填一填。</a:t>
            </a:r>
          </a:p>
        </p:txBody>
      </p:sp>
      <p:sp>
        <p:nvSpPr>
          <p:cNvPr id="2" name="矩形 1"/>
          <p:cNvSpPr/>
          <p:nvPr/>
        </p:nvSpPr>
        <p:spPr>
          <a:xfrm>
            <a:off x="575301" y="1384300"/>
            <a:ext cx="8211541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等边三角形又叫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三角形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它的三条边都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三个角也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 ,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每个角都是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度。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9519" y="1376384"/>
            <a:ext cx="663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正</a:t>
            </a:r>
          </a:p>
        </p:txBody>
      </p:sp>
      <p:sp>
        <p:nvSpPr>
          <p:cNvPr id="15" name="矩形 14"/>
          <p:cNvSpPr/>
          <p:nvPr/>
        </p:nvSpPr>
        <p:spPr>
          <a:xfrm>
            <a:off x="2735320" y="2230801"/>
            <a:ext cx="13827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相等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03734" y="2230583"/>
            <a:ext cx="1152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相等</a:t>
            </a:r>
          </a:p>
        </p:txBody>
      </p:sp>
      <p:sp>
        <p:nvSpPr>
          <p:cNvPr id="31" name="矩形 30"/>
          <p:cNvSpPr/>
          <p:nvPr/>
        </p:nvSpPr>
        <p:spPr>
          <a:xfrm>
            <a:off x="642911" y="3978930"/>
            <a:ext cx="80010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等腰三角形两条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相等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两个角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相等的两个角叫做它的底角。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11895" y="3978834"/>
            <a:ext cx="9310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腰</a:t>
            </a:r>
          </a:p>
        </p:txBody>
      </p:sp>
      <p:sp>
        <p:nvSpPr>
          <p:cNvPr id="20" name="矩形 19"/>
          <p:cNvSpPr/>
          <p:nvPr/>
        </p:nvSpPr>
        <p:spPr>
          <a:xfrm>
            <a:off x="3269101" y="3045322"/>
            <a:ext cx="8494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60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35037" y="4902494"/>
            <a:ext cx="1152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相等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9" grpId="0"/>
      <p:bldP spid="32" grpId="0"/>
      <p:bldP spid="20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75762" y="683985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判断。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-99060" y="1382395"/>
            <a:ext cx="95631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等边三角形一定是等腰三角形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-86995" y="2051050"/>
            <a:ext cx="955167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等腰三角形一定是钝角三角形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7786710" y="1398672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√</a:t>
            </a:r>
            <a:endParaRPr lang="en-US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7786710" y="2268161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-99060" y="3038475"/>
            <a:ext cx="95631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所有的等腰三角形都是锐角三角形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-86995" y="3707130"/>
            <a:ext cx="955167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等腰三角形都是等边三角形。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7858148" y="3054856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7854980" y="3933943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-40640" y="4580890"/>
            <a:ext cx="882777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所有等边三角形都是等腰三角形而且都是锐角三角形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        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7783542" y="5479872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√</a:t>
            </a:r>
            <a:endParaRPr lang="en-US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utoUpdateAnimBg="0"/>
      <p:bldP spid="20" grpId="0" bldLvl="0" autoUpdateAnimBg="0"/>
      <p:bldP spid="24" grpId="0" bldLvl="0" autoUpdateAnimBg="0"/>
      <p:bldP spid="25" grpId="0" bldLvl="0" autoUpdateAnimBg="0"/>
      <p:bldP spid="27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578136" y="531258"/>
            <a:ext cx="42362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重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点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选择。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627552" y="1044025"/>
            <a:ext cx="9649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三条边相等的三角形是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三角形。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5643570" y="999837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C</a:t>
            </a:r>
          </a:p>
        </p:txBody>
      </p:sp>
      <p:sp>
        <p:nvSpPr>
          <p:cNvPr id="37" name="矩形 36"/>
          <p:cNvSpPr/>
          <p:nvPr/>
        </p:nvSpPr>
        <p:spPr>
          <a:xfrm>
            <a:off x="1214414" y="1505810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不等边</a:t>
            </a:r>
          </a:p>
        </p:txBody>
      </p:sp>
      <p:sp>
        <p:nvSpPr>
          <p:cNvPr id="39" name="矩形 38"/>
          <p:cNvSpPr/>
          <p:nvPr/>
        </p:nvSpPr>
        <p:spPr>
          <a:xfrm>
            <a:off x="3979740" y="1508967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等腰　</a:t>
            </a:r>
          </a:p>
        </p:txBody>
      </p:sp>
      <p:sp>
        <p:nvSpPr>
          <p:cNvPr id="40" name="矩形 39"/>
          <p:cNvSpPr/>
          <p:nvPr/>
        </p:nvSpPr>
        <p:spPr>
          <a:xfrm>
            <a:off x="6641065" y="1484784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等边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 flipH="1">
            <a:off x="627552" y="2197883"/>
            <a:ext cx="90946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等腰三角形至少有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条边相等。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4786314" y="2196153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43" name="矩形 42"/>
          <p:cNvSpPr/>
          <p:nvPr/>
        </p:nvSpPr>
        <p:spPr>
          <a:xfrm>
            <a:off x="1214414" y="271462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A.1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921030" y="2700209"/>
            <a:ext cx="7665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017374" y="267602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 flipH="1">
            <a:off x="637968" y="3257164"/>
            <a:ext cx="9649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任何一个三角形至少有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个锐角。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9" name="Text Box 9"/>
          <p:cNvSpPr txBox="1">
            <a:spLocks noChangeArrowheads="1"/>
          </p:cNvSpPr>
          <p:nvPr/>
        </p:nvSpPr>
        <p:spPr bwMode="auto">
          <a:xfrm>
            <a:off x="5643570" y="3272853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53" name="矩形 52"/>
          <p:cNvSpPr/>
          <p:nvPr/>
        </p:nvSpPr>
        <p:spPr>
          <a:xfrm flipH="1">
            <a:off x="637968" y="4267006"/>
            <a:ext cx="7934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一个等腰三角形的顶角是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90°,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这个三角形是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4" name="Text Box 9"/>
          <p:cNvSpPr txBox="1">
            <a:spLocks noChangeArrowheads="1"/>
          </p:cNvSpPr>
          <p:nvPr/>
        </p:nvSpPr>
        <p:spPr bwMode="auto">
          <a:xfrm>
            <a:off x="1857356" y="4725144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D</a:t>
            </a:r>
          </a:p>
        </p:txBody>
      </p:sp>
      <p:sp>
        <p:nvSpPr>
          <p:cNvPr id="55" name="矩形 54"/>
          <p:cNvSpPr/>
          <p:nvPr/>
        </p:nvSpPr>
        <p:spPr>
          <a:xfrm>
            <a:off x="1214414" y="5157192"/>
            <a:ext cx="2658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等腰三角形</a:t>
            </a:r>
          </a:p>
        </p:txBody>
      </p:sp>
      <p:sp>
        <p:nvSpPr>
          <p:cNvPr id="56" name="矩形 55"/>
          <p:cNvSpPr/>
          <p:nvPr/>
        </p:nvSpPr>
        <p:spPr>
          <a:xfrm>
            <a:off x="5375603" y="5163455"/>
            <a:ext cx="2658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等边三角形</a:t>
            </a:r>
          </a:p>
        </p:txBody>
      </p:sp>
      <p:sp>
        <p:nvSpPr>
          <p:cNvPr id="57" name="矩形 56"/>
          <p:cNvSpPr/>
          <p:nvPr/>
        </p:nvSpPr>
        <p:spPr>
          <a:xfrm>
            <a:off x="1214414" y="5741967"/>
            <a:ext cx="29546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直角三角形	</a:t>
            </a:r>
          </a:p>
        </p:txBody>
      </p:sp>
      <p:sp>
        <p:nvSpPr>
          <p:cNvPr id="58" name="矩形 57"/>
          <p:cNvSpPr/>
          <p:nvPr/>
        </p:nvSpPr>
        <p:spPr>
          <a:xfrm>
            <a:off x="1214414" y="3778184"/>
            <a:ext cx="1428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A.1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411917" y="3781341"/>
            <a:ext cx="7665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508261" y="375715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390878" y="5652537"/>
            <a:ext cx="3482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等腰直角三角形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utoUpdateAnimBg="0"/>
      <p:bldP spid="42" grpId="0" bldLvl="0" autoUpdateAnimBg="0"/>
      <p:bldP spid="49" grpId="0" bldLvl="0" autoUpdateAnimBg="0"/>
      <p:bldP spid="54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oo177.jpg" descr="id:214750797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84" y="2090075"/>
            <a:ext cx="8045666" cy="2036168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786710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234625" y="738381"/>
            <a:ext cx="7980713" cy="1476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探究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猜一猜被遮住一部分的三角形是什么三角形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选择对应的字母填入括号中。</a:t>
            </a:r>
          </a:p>
        </p:txBody>
      </p:sp>
      <p:sp>
        <p:nvSpPr>
          <p:cNvPr id="40" name="Text Box 9"/>
          <p:cNvSpPr txBox="1">
            <a:spLocks noChangeArrowheads="1"/>
          </p:cNvSpPr>
          <p:nvPr/>
        </p:nvSpPr>
        <p:spPr bwMode="auto">
          <a:xfrm>
            <a:off x="1785285" y="3933056"/>
            <a:ext cx="68050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41" name="矩形 40"/>
          <p:cNvSpPr/>
          <p:nvPr/>
        </p:nvSpPr>
        <p:spPr>
          <a:xfrm>
            <a:off x="1043608" y="4725144"/>
            <a:ext cx="2658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锐角三角形</a:t>
            </a:r>
          </a:p>
        </p:txBody>
      </p:sp>
      <p:sp>
        <p:nvSpPr>
          <p:cNvPr id="42" name="矩形 41"/>
          <p:cNvSpPr/>
          <p:nvPr/>
        </p:nvSpPr>
        <p:spPr>
          <a:xfrm>
            <a:off x="5204797" y="4731407"/>
            <a:ext cx="2658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直角三角形</a:t>
            </a:r>
          </a:p>
        </p:txBody>
      </p:sp>
      <p:sp>
        <p:nvSpPr>
          <p:cNvPr id="43" name="矩形 42"/>
          <p:cNvSpPr/>
          <p:nvPr/>
        </p:nvSpPr>
        <p:spPr>
          <a:xfrm>
            <a:off x="1043608" y="5453935"/>
            <a:ext cx="29546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钝角三角形	</a:t>
            </a:r>
          </a:p>
        </p:txBody>
      </p:sp>
      <p:sp>
        <p:nvSpPr>
          <p:cNvPr id="44" name="矩形 43"/>
          <p:cNvSpPr/>
          <p:nvPr/>
        </p:nvSpPr>
        <p:spPr>
          <a:xfrm>
            <a:off x="5220072" y="5364505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不确定</a:t>
            </a:r>
          </a:p>
        </p:txBody>
      </p:sp>
      <p:sp>
        <p:nvSpPr>
          <p:cNvPr id="4" name="矩形 3"/>
          <p:cNvSpPr/>
          <p:nvPr/>
        </p:nvSpPr>
        <p:spPr>
          <a:xfrm>
            <a:off x="1259632" y="3975447"/>
            <a:ext cx="1281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139952" y="4068361"/>
            <a:ext cx="1281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822224" y="4040096"/>
            <a:ext cx="1281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 Box 9"/>
          <p:cNvSpPr txBox="1">
            <a:spLocks noChangeArrowheads="1"/>
          </p:cNvSpPr>
          <p:nvPr/>
        </p:nvSpPr>
        <p:spPr bwMode="auto">
          <a:xfrm>
            <a:off x="4727024" y="4025970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D</a:t>
            </a:r>
          </a:p>
        </p:txBody>
      </p:sp>
      <p:sp>
        <p:nvSpPr>
          <p:cNvPr id="50" name="Text Box 9"/>
          <p:cNvSpPr txBox="1">
            <a:spLocks noChangeArrowheads="1"/>
          </p:cNvSpPr>
          <p:nvPr/>
        </p:nvSpPr>
        <p:spPr bwMode="auto">
          <a:xfrm>
            <a:off x="7329260" y="4005064"/>
            <a:ext cx="7200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utoUpdateAnimBg="0"/>
      <p:bldP spid="49" grpId="0" bldLvl="0" autoUpdateAnimBg="0"/>
      <p:bldP spid="50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28442" y="357166"/>
            <a:ext cx="29863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变式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oo149.jpg" descr="id:214750798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1052736"/>
            <a:ext cx="6996871" cy="532859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27584" y="421237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锐角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三角形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5696" y="573325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等腰三角形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47755" y="573325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等边三角形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75764" y="421237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直角三角形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96136" y="4221088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钝角三角形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5042" y="12687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699792" y="134076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4479418" y="134076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6444208" y="134076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1455800" y="24841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3296950" y="249289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4716016" y="231595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6567650" y="234888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951026" y="350100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1403648" y="34922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1887130" y="34922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2339752" y="34922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endParaRPr lang="zh-CN" altLang="en-US" sz="3200" dirty="0"/>
          </a:p>
        </p:txBody>
      </p:sp>
      <p:sp>
        <p:nvSpPr>
          <p:cNvPr id="27" name="矩形 26"/>
          <p:cNvSpPr/>
          <p:nvPr/>
        </p:nvSpPr>
        <p:spPr>
          <a:xfrm>
            <a:off x="3526119" y="348213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4099707" y="34922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4644008" y="348213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6495642" y="348213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2339752" y="507647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lang="zh-CN" altLang="en-US" sz="3200" dirty="0"/>
          </a:p>
        </p:txBody>
      </p:sp>
      <p:sp>
        <p:nvSpPr>
          <p:cNvPr id="32" name="矩形 31"/>
          <p:cNvSpPr/>
          <p:nvPr/>
        </p:nvSpPr>
        <p:spPr>
          <a:xfrm>
            <a:off x="3017275" y="50662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endParaRPr lang="zh-CN" altLang="en-US" sz="32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28596" y="835770"/>
            <a:ext cx="788825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情景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一块花圃是等腰三角形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周长是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36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底长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求它的腰长。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9672" y="3183894"/>
            <a:ext cx="26244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(36-10)÷2 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82553" y="3183893"/>
            <a:ext cx="18469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=13(</a:t>
            </a:r>
            <a:r>
              <a:rPr lang="zh-CN" altLang="en-US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1601622" y="4077072"/>
            <a:ext cx="53319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答：它</a:t>
            </a:r>
            <a:r>
              <a:rPr lang="zh-CN" altLang="en-US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的腰</a:t>
            </a:r>
            <a:r>
              <a:rPr lang="zh-CN" altLang="en-US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长是</a:t>
            </a:r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</a:t>
            </a:r>
            <a:r>
              <a:rPr lang="zh-CN" altLang="en-US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米。</a:t>
            </a:r>
            <a:endParaRPr lang="en-US" altLang="zh-CN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3510976" y="4249647"/>
            <a:ext cx="4085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打一几何图形</a:t>
            </a:r>
          </a:p>
        </p:txBody>
      </p:sp>
      <p:sp>
        <p:nvSpPr>
          <p:cNvPr id="52" name="TextBox 14"/>
          <p:cNvSpPr txBox="1"/>
          <p:nvPr/>
        </p:nvSpPr>
        <p:spPr>
          <a:xfrm>
            <a:off x="3222944" y="5159630"/>
            <a:ext cx="2446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三角形</a:t>
            </a:r>
            <a:endParaRPr lang="zh-CN" altLang="en-US" sz="4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46880" y="980728"/>
            <a:ext cx="3022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形状似座山</a:t>
            </a: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2661990" y="1757700"/>
            <a:ext cx="3442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稳定性能坚。</a:t>
            </a:r>
          </a:p>
        </p:txBody>
      </p:sp>
      <p:sp>
        <p:nvSpPr>
          <p:cNvPr id="4" name="矩形 3"/>
          <p:cNvSpPr/>
          <p:nvPr/>
        </p:nvSpPr>
        <p:spPr>
          <a:xfrm>
            <a:off x="2646880" y="2519700"/>
            <a:ext cx="3022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三竿首尾连</a:t>
            </a: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2661990" y="3296672"/>
            <a:ext cx="3442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学问不简单。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 bwMode="auto">
          <a:xfrm>
            <a:off x="353989" y="2413548"/>
            <a:ext cx="910952" cy="913440"/>
          </a:xfrm>
          <a:prstGeom prst="triangle">
            <a:avLst>
              <a:gd name="adj" fmla="val 6690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等腰三角形 8"/>
          <p:cNvSpPr/>
          <p:nvPr/>
        </p:nvSpPr>
        <p:spPr bwMode="auto">
          <a:xfrm>
            <a:off x="1078233" y="1102204"/>
            <a:ext cx="1933906" cy="766594"/>
          </a:xfrm>
          <a:custGeom>
            <a:avLst/>
            <a:gdLst>
              <a:gd name="connsiteX0" fmla="*/ 0 w 1066800"/>
              <a:gd name="connsiteY0" fmla="*/ 488950 h 488950"/>
              <a:gd name="connsiteX1" fmla="*/ 345974 w 1066800"/>
              <a:gd name="connsiteY1" fmla="*/ 0 h 488950"/>
              <a:gd name="connsiteX2" fmla="*/ 1066800 w 1066800"/>
              <a:gd name="connsiteY2" fmla="*/ 488950 h 488950"/>
              <a:gd name="connsiteX3" fmla="*/ 0 w 1066800"/>
              <a:gd name="connsiteY3" fmla="*/ 488950 h 488950"/>
              <a:gd name="connsiteX0-1" fmla="*/ 0 w 1178719"/>
              <a:gd name="connsiteY0-2" fmla="*/ 488950 h 488950"/>
              <a:gd name="connsiteX1-3" fmla="*/ 345974 w 1178719"/>
              <a:gd name="connsiteY1-4" fmla="*/ 0 h 488950"/>
              <a:gd name="connsiteX2-5" fmla="*/ 1178719 w 1178719"/>
              <a:gd name="connsiteY2-6" fmla="*/ 488950 h 488950"/>
              <a:gd name="connsiteX3-7" fmla="*/ 0 w 1178719"/>
              <a:gd name="connsiteY3-8" fmla="*/ 488950 h 488950"/>
              <a:gd name="connsiteX0-9" fmla="*/ 0 w 1233488"/>
              <a:gd name="connsiteY0-10" fmla="*/ 488950 h 488950"/>
              <a:gd name="connsiteX1-11" fmla="*/ 345974 w 1233488"/>
              <a:gd name="connsiteY1-12" fmla="*/ 0 h 488950"/>
              <a:gd name="connsiteX2-13" fmla="*/ 1233488 w 1233488"/>
              <a:gd name="connsiteY2-14" fmla="*/ 488950 h 488950"/>
              <a:gd name="connsiteX3-15" fmla="*/ 0 w 1233488"/>
              <a:gd name="connsiteY3-16" fmla="*/ 488950 h 4889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33488" h="488950">
                <a:moveTo>
                  <a:pt x="0" y="488950"/>
                </a:moveTo>
                <a:lnTo>
                  <a:pt x="345974" y="0"/>
                </a:lnTo>
                <a:lnTo>
                  <a:pt x="1233488" y="488950"/>
                </a:lnTo>
                <a:lnTo>
                  <a:pt x="0" y="48895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等腰三角形 9"/>
          <p:cNvSpPr/>
          <p:nvPr/>
        </p:nvSpPr>
        <p:spPr bwMode="auto">
          <a:xfrm>
            <a:off x="1617877" y="2395118"/>
            <a:ext cx="761616" cy="993087"/>
          </a:xfrm>
          <a:custGeom>
            <a:avLst/>
            <a:gdLst>
              <a:gd name="connsiteX0" fmla="*/ 0 w 485775"/>
              <a:gd name="connsiteY0" fmla="*/ 636587 h 636587"/>
              <a:gd name="connsiteX1" fmla="*/ 29030 w 485775"/>
              <a:gd name="connsiteY1" fmla="*/ 0 h 636587"/>
              <a:gd name="connsiteX2" fmla="*/ 485775 w 485775"/>
              <a:gd name="connsiteY2" fmla="*/ 636587 h 636587"/>
              <a:gd name="connsiteX3" fmla="*/ 0 w 485775"/>
              <a:gd name="connsiteY3" fmla="*/ 636587 h 636587"/>
              <a:gd name="connsiteX0-1" fmla="*/ 0 w 485775"/>
              <a:gd name="connsiteY0-2" fmla="*/ 636587 h 636587"/>
              <a:gd name="connsiteX1-3" fmla="*/ 14742 w 485775"/>
              <a:gd name="connsiteY1-4" fmla="*/ 0 h 636587"/>
              <a:gd name="connsiteX2-5" fmla="*/ 485775 w 485775"/>
              <a:gd name="connsiteY2-6" fmla="*/ 636587 h 636587"/>
              <a:gd name="connsiteX3-7" fmla="*/ 0 w 485775"/>
              <a:gd name="connsiteY3-8" fmla="*/ 636587 h 636587"/>
              <a:gd name="connsiteX0-9" fmla="*/ 0 w 485775"/>
              <a:gd name="connsiteY0-10" fmla="*/ 634206 h 634206"/>
              <a:gd name="connsiteX1-11" fmla="*/ 7598 w 485775"/>
              <a:gd name="connsiteY1-12" fmla="*/ 0 h 634206"/>
              <a:gd name="connsiteX2-13" fmla="*/ 485775 w 485775"/>
              <a:gd name="connsiteY2-14" fmla="*/ 634206 h 634206"/>
              <a:gd name="connsiteX3-15" fmla="*/ 0 w 485775"/>
              <a:gd name="connsiteY3-16" fmla="*/ 634206 h 634206"/>
              <a:gd name="connsiteX0-17" fmla="*/ 332 w 486107"/>
              <a:gd name="connsiteY0-18" fmla="*/ 634206 h 634206"/>
              <a:gd name="connsiteX1-19" fmla="*/ 787 w 486107"/>
              <a:gd name="connsiteY1-20" fmla="*/ 0 h 634206"/>
              <a:gd name="connsiteX2-21" fmla="*/ 486107 w 486107"/>
              <a:gd name="connsiteY2-22" fmla="*/ 634206 h 634206"/>
              <a:gd name="connsiteX3-23" fmla="*/ 332 w 486107"/>
              <a:gd name="connsiteY3-24" fmla="*/ 634206 h 6342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6107" h="634206">
                <a:moveTo>
                  <a:pt x="332" y="634206"/>
                </a:moveTo>
                <a:cubicBezTo>
                  <a:pt x="2865" y="422804"/>
                  <a:pt x="-1746" y="211402"/>
                  <a:pt x="787" y="0"/>
                </a:cubicBezTo>
                <a:lnTo>
                  <a:pt x="486107" y="634206"/>
                </a:lnTo>
                <a:lnTo>
                  <a:pt x="332" y="634206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等腰三角形 10"/>
          <p:cNvSpPr/>
          <p:nvPr/>
        </p:nvSpPr>
        <p:spPr bwMode="auto">
          <a:xfrm rot="20994996">
            <a:off x="2553231" y="2668214"/>
            <a:ext cx="843750" cy="764105"/>
          </a:xfrm>
          <a:custGeom>
            <a:avLst/>
            <a:gdLst>
              <a:gd name="connsiteX0" fmla="*/ 0 w 538162"/>
              <a:gd name="connsiteY0" fmla="*/ 490538 h 490538"/>
              <a:gd name="connsiteX1" fmla="*/ 507707 w 538162"/>
              <a:gd name="connsiteY1" fmla="*/ 0 h 490538"/>
              <a:gd name="connsiteX2" fmla="*/ 538162 w 538162"/>
              <a:gd name="connsiteY2" fmla="*/ 490538 h 490538"/>
              <a:gd name="connsiteX3" fmla="*/ 0 w 538162"/>
              <a:gd name="connsiteY3" fmla="*/ 490538 h 490538"/>
              <a:gd name="connsiteX0-1" fmla="*/ 0 w 538162"/>
              <a:gd name="connsiteY0-2" fmla="*/ 489964 h 489964"/>
              <a:gd name="connsiteX1-3" fmla="*/ 524536 w 538162"/>
              <a:gd name="connsiteY1-4" fmla="*/ 0 h 489964"/>
              <a:gd name="connsiteX2-5" fmla="*/ 538162 w 538162"/>
              <a:gd name="connsiteY2-6" fmla="*/ 489964 h 489964"/>
              <a:gd name="connsiteX3-7" fmla="*/ 0 w 538162"/>
              <a:gd name="connsiteY3-8" fmla="*/ 489964 h 489964"/>
              <a:gd name="connsiteX0-9" fmla="*/ 0 w 538162"/>
              <a:gd name="connsiteY0-10" fmla="*/ 489130 h 489130"/>
              <a:gd name="connsiteX1-11" fmla="*/ 529226 w 538162"/>
              <a:gd name="connsiteY1-12" fmla="*/ 0 h 489130"/>
              <a:gd name="connsiteX2-13" fmla="*/ 538162 w 538162"/>
              <a:gd name="connsiteY2-14" fmla="*/ 489130 h 489130"/>
              <a:gd name="connsiteX3-15" fmla="*/ 0 w 538162"/>
              <a:gd name="connsiteY3-16" fmla="*/ 489130 h 489130"/>
              <a:gd name="connsiteX0-17" fmla="*/ 0 w 538604"/>
              <a:gd name="connsiteY0-18" fmla="*/ 487463 h 487463"/>
              <a:gd name="connsiteX1-19" fmla="*/ 538604 w 538604"/>
              <a:gd name="connsiteY1-20" fmla="*/ 0 h 487463"/>
              <a:gd name="connsiteX2-21" fmla="*/ 538162 w 538604"/>
              <a:gd name="connsiteY2-22" fmla="*/ 487463 h 487463"/>
              <a:gd name="connsiteX3-23" fmla="*/ 0 w 538604"/>
              <a:gd name="connsiteY3-24" fmla="*/ 487463 h 4874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38604" h="487463">
                <a:moveTo>
                  <a:pt x="0" y="487463"/>
                </a:moveTo>
                <a:lnTo>
                  <a:pt x="538604" y="0"/>
                </a:lnTo>
                <a:cubicBezTo>
                  <a:pt x="538457" y="162488"/>
                  <a:pt x="538309" y="324975"/>
                  <a:pt x="538162" y="487463"/>
                </a:cubicBezTo>
                <a:lnTo>
                  <a:pt x="0" y="487463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等腰三角形 11"/>
          <p:cNvSpPr/>
          <p:nvPr/>
        </p:nvSpPr>
        <p:spPr bwMode="auto">
          <a:xfrm rot="21248401">
            <a:off x="3302107" y="1149947"/>
            <a:ext cx="1353983" cy="622235"/>
          </a:xfrm>
          <a:custGeom>
            <a:avLst/>
            <a:gdLst>
              <a:gd name="connsiteX0" fmla="*/ 0 w 779463"/>
              <a:gd name="connsiteY0" fmla="*/ 396875 h 396875"/>
              <a:gd name="connsiteX1" fmla="*/ 396560 w 779463"/>
              <a:gd name="connsiteY1" fmla="*/ 0 h 396875"/>
              <a:gd name="connsiteX2" fmla="*/ 779463 w 779463"/>
              <a:gd name="connsiteY2" fmla="*/ 396875 h 396875"/>
              <a:gd name="connsiteX3" fmla="*/ 0 w 779463"/>
              <a:gd name="connsiteY3" fmla="*/ 396875 h 396875"/>
              <a:gd name="connsiteX0-1" fmla="*/ 0 w 863343"/>
              <a:gd name="connsiteY0-2" fmla="*/ 396875 h 396875"/>
              <a:gd name="connsiteX1-3" fmla="*/ 396560 w 863343"/>
              <a:gd name="connsiteY1-4" fmla="*/ 0 h 396875"/>
              <a:gd name="connsiteX2-5" fmla="*/ 863343 w 863343"/>
              <a:gd name="connsiteY2-6" fmla="*/ 395908 h 396875"/>
              <a:gd name="connsiteX3-7" fmla="*/ 0 w 863343"/>
              <a:gd name="connsiteY3-8" fmla="*/ 396875 h 3968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63343" h="396875">
                <a:moveTo>
                  <a:pt x="0" y="396875"/>
                </a:moveTo>
                <a:lnTo>
                  <a:pt x="396560" y="0"/>
                </a:lnTo>
                <a:lnTo>
                  <a:pt x="863343" y="395908"/>
                </a:lnTo>
                <a:lnTo>
                  <a:pt x="0" y="396875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 bwMode="auto">
          <a:xfrm rot="21030103">
            <a:off x="3796057" y="2717732"/>
            <a:ext cx="886063" cy="582412"/>
          </a:xfrm>
          <a:prstGeom prst="triangle">
            <a:avLst>
              <a:gd name="adj" fmla="val 4692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 bwMode="auto">
          <a:xfrm>
            <a:off x="5218272" y="2504057"/>
            <a:ext cx="1602877" cy="980642"/>
          </a:xfrm>
          <a:prstGeom prst="triangle">
            <a:avLst>
              <a:gd name="adj" fmla="val 1989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 bwMode="auto">
          <a:xfrm rot="20462746">
            <a:off x="7261684" y="2484654"/>
            <a:ext cx="1304206" cy="898508"/>
          </a:xfrm>
          <a:prstGeom prst="triangle">
            <a:avLst>
              <a:gd name="adj" fmla="val 3701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 bwMode="auto">
          <a:xfrm flipV="1">
            <a:off x="5667427" y="1115802"/>
            <a:ext cx="597346" cy="1279316"/>
          </a:xfrm>
          <a:prstGeom prst="triangle">
            <a:avLst>
              <a:gd name="adj" fmla="val 4590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 bwMode="auto">
          <a:xfrm rot="2637168">
            <a:off x="7111738" y="1214226"/>
            <a:ext cx="1480918" cy="495298"/>
          </a:xfrm>
          <a:prstGeom prst="triangle">
            <a:avLst>
              <a:gd name="adj" fmla="val 3938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5650" y="4149080"/>
            <a:ext cx="7212555" cy="1849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40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观察</a:t>
            </a:r>
            <a:r>
              <a:rPr lang="zh-CN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每个三角形角有什么特点</a:t>
            </a:r>
            <a:r>
              <a:rPr lang="en-US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再根据角的特点来分一分。</a:t>
            </a:r>
            <a:endParaRPr lang="zh-CN" altLang="en-US" sz="4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弧形 46"/>
          <p:cNvSpPr/>
          <p:nvPr/>
        </p:nvSpPr>
        <p:spPr>
          <a:xfrm rot="8156722">
            <a:off x="5662464" y="4147592"/>
            <a:ext cx="185737" cy="204787"/>
          </a:xfrm>
          <a:prstGeom prst="arc">
            <a:avLst>
              <a:gd name="adj1" fmla="val 16200000"/>
              <a:gd name="adj2" fmla="val 316532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5" name="弧形 64"/>
          <p:cNvSpPr/>
          <p:nvPr/>
        </p:nvSpPr>
        <p:spPr>
          <a:xfrm rot="6223560">
            <a:off x="4113064" y="4109492"/>
            <a:ext cx="185737" cy="204787"/>
          </a:xfrm>
          <a:prstGeom prst="arc">
            <a:avLst>
              <a:gd name="adj1" fmla="val 16200000"/>
              <a:gd name="adj2" fmla="val 316532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 bwMode="auto">
          <a:xfrm rot="-6076438">
            <a:off x="3780483" y="3530848"/>
            <a:ext cx="133350" cy="134937"/>
            <a:chOff x="1068682" y="3701133"/>
            <a:chExt cx="132681" cy="135164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1069727" y="3706498"/>
              <a:ext cx="13268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198215" y="3699221"/>
              <a:ext cx="0" cy="13516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 bwMode="auto">
          <a:xfrm>
            <a:off x="2360464" y="3612604"/>
            <a:ext cx="133350" cy="134938"/>
            <a:chOff x="1054943" y="3715836"/>
            <a:chExt cx="132681" cy="135164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054943" y="3725377"/>
              <a:ext cx="13268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178147" y="3715836"/>
              <a:ext cx="0" cy="13516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弧形 47"/>
          <p:cNvSpPr/>
          <p:nvPr/>
        </p:nvSpPr>
        <p:spPr>
          <a:xfrm rot="6223560">
            <a:off x="2528739" y="4155529"/>
            <a:ext cx="185738" cy="204787"/>
          </a:xfrm>
          <a:prstGeom prst="arc">
            <a:avLst>
              <a:gd name="adj1" fmla="val 16200000"/>
              <a:gd name="adj2" fmla="val 316532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2119164" y="4828629"/>
            <a:ext cx="6176962" cy="903288"/>
            <a:chOff x="2084388" y="5562600"/>
            <a:chExt cx="6176962" cy="903287"/>
          </a:xfrm>
        </p:grpSpPr>
        <p:grpSp>
          <p:nvGrpSpPr>
            <p:cNvPr id="6168" name="组合 1"/>
            <p:cNvGrpSpPr/>
            <p:nvPr/>
          </p:nvGrpSpPr>
          <p:grpSpPr bwMode="auto">
            <a:xfrm>
              <a:off x="2084388" y="5753100"/>
              <a:ext cx="685800" cy="663575"/>
              <a:chOff x="2084388" y="5753100"/>
              <a:chExt cx="685800" cy="663575"/>
            </a:xfrm>
          </p:grpSpPr>
          <p:sp>
            <p:nvSpPr>
              <p:cNvPr id="49" name="弧形 48"/>
              <p:cNvSpPr/>
              <p:nvPr/>
            </p:nvSpPr>
            <p:spPr>
              <a:xfrm rot="6223560">
                <a:off x="2432844" y="5742781"/>
                <a:ext cx="185738" cy="206375"/>
              </a:xfrm>
              <a:prstGeom prst="arc">
                <a:avLst>
                  <a:gd name="adj1" fmla="val 19327068"/>
                  <a:gd name="adj2" fmla="val 3165321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0" name="弧形 49"/>
              <p:cNvSpPr/>
              <p:nvPr/>
            </p:nvSpPr>
            <p:spPr>
              <a:xfrm rot="9914062">
                <a:off x="2578100" y="6211887"/>
                <a:ext cx="192088" cy="204787"/>
              </a:xfrm>
              <a:prstGeom prst="arc">
                <a:avLst>
                  <a:gd name="adj1" fmla="val 21360890"/>
                  <a:gd name="adj2" fmla="val 6101807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" name="弧形 50"/>
              <p:cNvSpPr/>
              <p:nvPr/>
            </p:nvSpPr>
            <p:spPr>
              <a:xfrm rot="17637872">
                <a:off x="2091532" y="6182518"/>
                <a:ext cx="190500" cy="204787"/>
              </a:xfrm>
              <a:prstGeom prst="arc">
                <a:avLst>
                  <a:gd name="adj1" fmla="val 21360890"/>
                  <a:gd name="adj2" fmla="val 6101807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6169" name="组合 5"/>
            <p:cNvGrpSpPr/>
            <p:nvPr/>
          </p:nvGrpSpPr>
          <p:grpSpPr bwMode="auto">
            <a:xfrm>
              <a:off x="3635375" y="5884863"/>
              <a:ext cx="636587" cy="481012"/>
              <a:chOff x="3606800" y="5948587"/>
              <a:chExt cx="636587" cy="481012"/>
            </a:xfrm>
          </p:grpSpPr>
          <p:sp>
            <p:nvSpPr>
              <p:cNvPr id="52" name="弧形 51"/>
              <p:cNvSpPr/>
              <p:nvPr/>
            </p:nvSpPr>
            <p:spPr>
              <a:xfrm rot="4347032">
                <a:off x="3789363" y="5939062"/>
                <a:ext cx="185737" cy="204787"/>
              </a:xfrm>
              <a:prstGeom prst="arc">
                <a:avLst>
                  <a:gd name="adj1" fmla="val 19327055"/>
                  <a:gd name="adj2" fmla="val 3165321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" name="弧形 52"/>
              <p:cNvSpPr/>
              <p:nvPr/>
            </p:nvSpPr>
            <p:spPr>
              <a:xfrm rot="9914062">
                <a:off x="4052888" y="6216873"/>
                <a:ext cx="190500" cy="206375"/>
              </a:xfrm>
              <a:prstGeom prst="arc">
                <a:avLst>
                  <a:gd name="adj1" fmla="val 21360890"/>
                  <a:gd name="adj2" fmla="val 6101807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4" name="弧形 53"/>
              <p:cNvSpPr/>
              <p:nvPr/>
            </p:nvSpPr>
            <p:spPr>
              <a:xfrm rot="17637872">
                <a:off x="3613150" y="6231161"/>
                <a:ext cx="192087" cy="204788"/>
              </a:xfrm>
              <a:prstGeom prst="arc">
                <a:avLst>
                  <a:gd name="adj1" fmla="val 21360890"/>
                  <a:gd name="adj2" fmla="val 6101807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6170" name="组合 2"/>
            <p:cNvGrpSpPr/>
            <p:nvPr/>
          </p:nvGrpSpPr>
          <p:grpSpPr bwMode="auto">
            <a:xfrm>
              <a:off x="4733924" y="5754688"/>
              <a:ext cx="1025525" cy="711199"/>
              <a:chOff x="4733924" y="5726113"/>
              <a:chExt cx="1025525" cy="711199"/>
            </a:xfrm>
          </p:grpSpPr>
          <p:sp>
            <p:nvSpPr>
              <p:cNvPr id="55" name="弧形 54"/>
              <p:cNvSpPr/>
              <p:nvPr/>
            </p:nvSpPr>
            <p:spPr>
              <a:xfrm rot="4038802">
                <a:off x="4919663" y="5715000"/>
                <a:ext cx="182562" cy="204788"/>
              </a:xfrm>
              <a:prstGeom prst="arc">
                <a:avLst>
                  <a:gd name="adj1" fmla="val 17752396"/>
                  <a:gd name="adj2" fmla="val 3165321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6" name="弧形 55"/>
              <p:cNvSpPr/>
              <p:nvPr/>
            </p:nvSpPr>
            <p:spPr>
              <a:xfrm rot="9914062">
                <a:off x="5567363" y="6232524"/>
                <a:ext cx="192087" cy="204788"/>
              </a:xfrm>
              <a:prstGeom prst="arc">
                <a:avLst>
                  <a:gd name="adj1" fmla="val 21360890"/>
                  <a:gd name="adj2" fmla="val 6101807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7" name="弧形 56"/>
              <p:cNvSpPr/>
              <p:nvPr/>
            </p:nvSpPr>
            <p:spPr>
              <a:xfrm rot="17637872">
                <a:off x="4740275" y="6191249"/>
                <a:ext cx="192088" cy="204788"/>
              </a:xfrm>
              <a:prstGeom prst="arc">
                <a:avLst>
                  <a:gd name="adj1" fmla="val 21360890"/>
                  <a:gd name="adj2" fmla="val 6101807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6171" name="组合 3"/>
            <p:cNvGrpSpPr/>
            <p:nvPr/>
          </p:nvGrpSpPr>
          <p:grpSpPr bwMode="auto">
            <a:xfrm>
              <a:off x="6350000" y="5562600"/>
              <a:ext cx="504825" cy="838200"/>
              <a:chOff x="6369050" y="5524500"/>
              <a:chExt cx="504825" cy="838200"/>
            </a:xfrm>
          </p:grpSpPr>
          <p:sp>
            <p:nvSpPr>
              <p:cNvPr id="58" name="弧形 57"/>
              <p:cNvSpPr/>
              <p:nvPr/>
            </p:nvSpPr>
            <p:spPr>
              <a:xfrm rot="7780879">
                <a:off x="6678613" y="5535612"/>
                <a:ext cx="184150" cy="206375"/>
              </a:xfrm>
              <a:prstGeom prst="arc">
                <a:avLst>
                  <a:gd name="adj1" fmla="val 19190872"/>
                  <a:gd name="adj2" fmla="val 3165321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9" name="弧形 58"/>
              <p:cNvSpPr/>
              <p:nvPr/>
            </p:nvSpPr>
            <p:spPr>
              <a:xfrm rot="13916997">
                <a:off x="6518275" y="6164262"/>
                <a:ext cx="192087" cy="204788"/>
              </a:xfrm>
              <a:prstGeom prst="arc">
                <a:avLst>
                  <a:gd name="adj1" fmla="val 21360890"/>
                  <a:gd name="adj2" fmla="val 4639636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" name="弧形 59"/>
              <p:cNvSpPr/>
              <p:nvPr/>
            </p:nvSpPr>
            <p:spPr>
              <a:xfrm rot="431257">
                <a:off x="6369050" y="5524500"/>
                <a:ext cx="192088" cy="204788"/>
              </a:xfrm>
              <a:prstGeom prst="arc">
                <a:avLst>
                  <a:gd name="adj1" fmla="val 21360890"/>
                  <a:gd name="adj2" fmla="val 6101807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6172" name="组合 4"/>
            <p:cNvGrpSpPr/>
            <p:nvPr/>
          </p:nvGrpSpPr>
          <p:grpSpPr bwMode="auto">
            <a:xfrm>
              <a:off x="7423150" y="5686425"/>
              <a:ext cx="838200" cy="700088"/>
              <a:chOff x="7442200" y="5676900"/>
              <a:chExt cx="838200" cy="700088"/>
            </a:xfrm>
          </p:grpSpPr>
          <p:sp>
            <p:nvSpPr>
              <p:cNvPr id="61" name="弧形 60"/>
              <p:cNvSpPr/>
              <p:nvPr/>
            </p:nvSpPr>
            <p:spPr>
              <a:xfrm rot="3556068">
                <a:off x="7535069" y="5666581"/>
                <a:ext cx="185738" cy="206375"/>
              </a:xfrm>
              <a:prstGeom prst="arc">
                <a:avLst>
                  <a:gd name="adj1" fmla="val 17726206"/>
                  <a:gd name="adj2" fmla="val 3165321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2" name="弧形 61"/>
              <p:cNvSpPr/>
              <p:nvPr/>
            </p:nvSpPr>
            <p:spPr>
              <a:xfrm rot="7354636">
                <a:off x="8082757" y="5950743"/>
                <a:ext cx="190500" cy="204787"/>
              </a:xfrm>
              <a:prstGeom prst="arc">
                <a:avLst>
                  <a:gd name="adj1" fmla="val 21360890"/>
                  <a:gd name="adj2" fmla="val 6101807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3" name="弧形 62"/>
              <p:cNvSpPr/>
              <p:nvPr/>
            </p:nvSpPr>
            <p:spPr>
              <a:xfrm rot="16200000">
                <a:off x="7449344" y="6179343"/>
                <a:ext cx="190500" cy="204788"/>
              </a:xfrm>
              <a:prstGeom prst="arc">
                <a:avLst>
                  <a:gd name="adj1" fmla="val 21360890"/>
                  <a:gd name="adj2" fmla="val 6101807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9219" name="Rectangle 51"/>
          <p:cNvSpPr>
            <a:spLocks noChangeArrowheads="1"/>
          </p:cNvSpPr>
          <p:nvPr/>
        </p:nvSpPr>
        <p:spPr bwMode="auto">
          <a:xfrm>
            <a:off x="1969560" y="668684"/>
            <a:ext cx="4371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三角形按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角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的特点分类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" name="等腰三角形 7"/>
          <p:cNvSpPr/>
          <p:nvPr/>
        </p:nvSpPr>
        <p:spPr bwMode="auto">
          <a:xfrm>
            <a:off x="509439" y="2112417"/>
            <a:ext cx="581025" cy="582612"/>
          </a:xfrm>
          <a:prstGeom prst="triangle">
            <a:avLst>
              <a:gd name="adj" fmla="val 6690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 bwMode="auto">
          <a:xfrm>
            <a:off x="1547664" y="1556792"/>
            <a:ext cx="1233487" cy="488950"/>
          </a:xfrm>
          <a:custGeom>
            <a:avLst/>
            <a:gdLst>
              <a:gd name="connsiteX0" fmla="*/ 0 w 1066800"/>
              <a:gd name="connsiteY0" fmla="*/ 488950 h 488950"/>
              <a:gd name="connsiteX1" fmla="*/ 345974 w 1066800"/>
              <a:gd name="connsiteY1" fmla="*/ 0 h 488950"/>
              <a:gd name="connsiteX2" fmla="*/ 1066800 w 1066800"/>
              <a:gd name="connsiteY2" fmla="*/ 488950 h 488950"/>
              <a:gd name="connsiteX3" fmla="*/ 0 w 1066800"/>
              <a:gd name="connsiteY3" fmla="*/ 488950 h 488950"/>
              <a:gd name="connsiteX0-1" fmla="*/ 0 w 1178719"/>
              <a:gd name="connsiteY0-2" fmla="*/ 488950 h 488950"/>
              <a:gd name="connsiteX1-3" fmla="*/ 345974 w 1178719"/>
              <a:gd name="connsiteY1-4" fmla="*/ 0 h 488950"/>
              <a:gd name="connsiteX2-5" fmla="*/ 1178719 w 1178719"/>
              <a:gd name="connsiteY2-6" fmla="*/ 488950 h 488950"/>
              <a:gd name="connsiteX3-7" fmla="*/ 0 w 1178719"/>
              <a:gd name="connsiteY3-8" fmla="*/ 488950 h 488950"/>
              <a:gd name="connsiteX0-9" fmla="*/ 0 w 1233488"/>
              <a:gd name="connsiteY0-10" fmla="*/ 488950 h 488950"/>
              <a:gd name="connsiteX1-11" fmla="*/ 345974 w 1233488"/>
              <a:gd name="connsiteY1-12" fmla="*/ 0 h 488950"/>
              <a:gd name="connsiteX2-13" fmla="*/ 1233488 w 1233488"/>
              <a:gd name="connsiteY2-14" fmla="*/ 488950 h 488950"/>
              <a:gd name="connsiteX3-15" fmla="*/ 0 w 1233488"/>
              <a:gd name="connsiteY3-16" fmla="*/ 488950 h 4889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33488" h="488950">
                <a:moveTo>
                  <a:pt x="0" y="488950"/>
                </a:moveTo>
                <a:lnTo>
                  <a:pt x="345974" y="0"/>
                </a:lnTo>
                <a:lnTo>
                  <a:pt x="1233488" y="488950"/>
                </a:lnTo>
                <a:lnTo>
                  <a:pt x="0" y="48895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 bwMode="auto">
          <a:xfrm>
            <a:off x="1627039" y="2306092"/>
            <a:ext cx="485775" cy="633412"/>
          </a:xfrm>
          <a:custGeom>
            <a:avLst/>
            <a:gdLst>
              <a:gd name="connsiteX0" fmla="*/ 0 w 485775"/>
              <a:gd name="connsiteY0" fmla="*/ 636587 h 636587"/>
              <a:gd name="connsiteX1" fmla="*/ 29030 w 485775"/>
              <a:gd name="connsiteY1" fmla="*/ 0 h 636587"/>
              <a:gd name="connsiteX2" fmla="*/ 485775 w 485775"/>
              <a:gd name="connsiteY2" fmla="*/ 636587 h 636587"/>
              <a:gd name="connsiteX3" fmla="*/ 0 w 485775"/>
              <a:gd name="connsiteY3" fmla="*/ 636587 h 636587"/>
              <a:gd name="connsiteX0-1" fmla="*/ 0 w 485775"/>
              <a:gd name="connsiteY0-2" fmla="*/ 636587 h 636587"/>
              <a:gd name="connsiteX1-3" fmla="*/ 14742 w 485775"/>
              <a:gd name="connsiteY1-4" fmla="*/ 0 h 636587"/>
              <a:gd name="connsiteX2-5" fmla="*/ 485775 w 485775"/>
              <a:gd name="connsiteY2-6" fmla="*/ 636587 h 636587"/>
              <a:gd name="connsiteX3-7" fmla="*/ 0 w 485775"/>
              <a:gd name="connsiteY3-8" fmla="*/ 636587 h 636587"/>
              <a:gd name="connsiteX0-9" fmla="*/ 0 w 485775"/>
              <a:gd name="connsiteY0-10" fmla="*/ 634206 h 634206"/>
              <a:gd name="connsiteX1-11" fmla="*/ 7598 w 485775"/>
              <a:gd name="connsiteY1-12" fmla="*/ 0 h 634206"/>
              <a:gd name="connsiteX2-13" fmla="*/ 485775 w 485775"/>
              <a:gd name="connsiteY2-14" fmla="*/ 634206 h 634206"/>
              <a:gd name="connsiteX3-15" fmla="*/ 0 w 485775"/>
              <a:gd name="connsiteY3-16" fmla="*/ 634206 h 634206"/>
              <a:gd name="connsiteX0-17" fmla="*/ 332 w 486107"/>
              <a:gd name="connsiteY0-18" fmla="*/ 634206 h 634206"/>
              <a:gd name="connsiteX1-19" fmla="*/ 787 w 486107"/>
              <a:gd name="connsiteY1-20" fmla="*/ 0 h 634206"/>
              <a:gd name="connsiteX2-21" fmla="*/ 486107 w 486107"/>
              <a:gd name="connsiteY2-22" fmla="*/ 634206 h 634206"/>
              <a:gd name="connsiteX3-23" fmla="*/ 332 w 486107"/>
              <a:gd name="connsiteY3-24" fmla="*/ 634206 h 6342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6107" h="634206">
                <a:moveTo>
                  <a:pt x="332" y="634206"/>
                </a:moveTo>
                <a:cubicBezTo>
                  <a:pt x="2865" y="422804"/>
                  <a:pt x="-1746" y="211402"/>
                  <a:pt x="787" y="0"/>
                </a:cubicBezTo>
                <a:lnTo>
                  <a:pt x="486107" y="634206"/>
                </a:lnTo>
                <a:lnTo>
                  <a:pt x="332" y="634206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 bwMode="auto">
          <a:xfrm rot="20994996">
            <a:off x="2538264" y="2348954"/>
            <a:ext cx="538162" cy="487363"/>
          </a:xfrm>
          <a:custGeom>
            <a:avLst/>
            <a:gdLst>
              <a:gd name="connsiteX0" fmla="*/ 0 w 538162"/>
              <a:gd name="connsiteY0" fmla="*/ 490538 h 490538"/>
              <a:gd name="connsiteX1" fmla="*/ 507707 w 538162"/>
              <a:gd name="connsiteY1" fmla="*/ 0 h 490538"/>
              <a:gd name="connsiteX2" fmla="*/ 538162 w 538162"/>
              <a:gd name="connsiteY2" fmla="*/ 490538 h 490538"/>
              <a:gd name="connsiteX3" fmla="*/ 0 w 538162"/>
              <a:gd name="connsiteY3" fmla="*/ 490538 h 490538"/>
              <a:gd name="connsiteX0-1" fmla="*/ 0 w 538162"/>
              <a:gd name="connsiteY0-2" fmla="*/ 489964 h 489964"/>
              <a:gd name="connsiteX1-3" fmla="*/ 524536 w 538162"/>
              <a:gd name="connsiteY1-4" fmla="*/ 0 h 489964"/>
              <a:gd name="connsiteX2-5" fmla="*/ 538162 w 538162"/>
              <a:gd name="connsiteY2-6" fmla="*/ 489964 h 489964"/>
              <a:gd name="connsiteX3-7" fmla="*/ 0 w 538162"/>
              <a:gd name="connsiteY3-8" fmla="*/ 489964 h 489964"/>
              <a:gd name="connsiteX0-9" fmla="*/ 0 w 538162"/>
              <a:gd name="connsiteY0-10" fmla="*/ 489130 h 489130"/>
              <a:gd name="connsiteX1-11" fmla="*/ 529226 w 538162"/>
              <a:gd name="connsiteY1-12" fmla="*/ 0 h 489130"/>
              <a:gd name="connsiteX2-13" fmla="*/ 538162 w 538162"/>
              <a:gd name="connsiteY2-14" fmla="*/ 489130 h 489130"/>
              <a:gd name="connsiteX3-15" fmla="*/ 0 w 538162"/>
              <a:gd name="connsiteY3-16" fmla="*/ 489130 h 489130"/>
              <a:gd name="connsiteX0-17" fmla="*/ 0 w 538604"/>
              <a:gd name="connsiteY0-18" fmla="*/ 487463 h 487463"/>
              <a:gd name="connsiteX1-19" fmla="*/ 538604 w 538604"/>
              <a:gd name="connsiteY1-20" fmla="*/ 0 h 487463"/>
              <a:gd name="connsiteX2-21" fmla="*/ 538162 w 538604"/>
              <a:gd name="connsiteY2-22" fmla="*/ 487463 h 487463"/>
              <a:gd name="connsiteX3-23" fmla="*/ 0 w 538604"/>
              <a:gd name="connsiteY3-24" fmla="*/ 487463 h 4874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38604" h="487463">
                <a:moveTo>
                  <a:pt x="0" y="487463"/>
                </a:moveTo>
                <a:lnTo>
                  <a:pt x="538604" y="0"/>
                </a:lnTo>
                <a:cubicBezTo>
                  <a:pt x="538457" y="162488"/>
                  <a:pt x="538309" y="324975"/>
                  <a:pt x="538162" y="487463"/>
                </a:cubicBezTo>
                <a:lnTo>
                  <a:pt x="0" y="487463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 bwMode="auto">
          <a:xfrm rot="21248401">
            <a:off x="3571726" y="1526629"/>
            <a:ext cx="863600" cy="396875"/>
          </a:xfrm>
          <a:custGeom>
            <a:avLst/>
            <a:gdLst>
              <a:gd name="connsiteX0" fmla="*/ 0 w 779463"/>
              <a:gd name="connsiteY0" fmla="*/ 396875 h 396875"/>
              <a:gd name="connsiteX1" fmla="*/ 396560 w 779463"/>
              <a:gd name="connsiteY1" fmla="*/ 0 h 396875"/>
              <a:gd name="connsiteX2" fmla="*/ 779463 w 779463"/>
              <a:gd name="connsiteY2" fmla="*/ 396875 h 396875"/>
              <a:gd name="connsiteX3" fmla="*/ 0 w 779463"/>
              <a:gd name="connsiteY3" fmla="*/ 396875 h 396875"/>
              <a:gd name="connsiteX0-1" fmla="*/ 0 w 863343"/>
              <a:gd name="connsiteY0-2" fmla="*/ 396875 h 396875"/>
              <a:gd name="connsiteX1-3" fmla="*/ 396560 w 863343"/>
              <a:gd name="connsiteY1-4" fmla="*/ 0 h 396875"/>
              <a:gd name="connsiteX2-5" fmla="*/ 863343 w 863343"/>
              <a:gd name="connsiteY2-6" fmla="*/ 395908 h 396875"/>
              <a:gd name="connsiteX3-7" fmla="*/ 0 w 863343"/>
              <a:gd name="connsiteY3-8" fmla="*/ 396875 h 3968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63343" h="396875">
                <a:moveTo>
                  <a:pt x="0" y="396875"/>
                </a:moveTo>
                <a:lnTo>
                  <a:pt x="396560" y="0"/>
                </a:lnTo>
                <a:lnTo>
                  <a:pt x="863343" y="395908"/>
                </a:lnTo>
                <a:lnTo>
                  <a:pt x="0" y="396875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 bwMode="auto">
          <a:xfrm rot="21030103">
            <a:off x="3740001" y="2401342"/>
            <a:ext cx="565150" cy="371475"/>
          </a:xfrm>
          <a:prstGeom prst="triangle">
            <a:avLst>
              <a:gd name="adj" fmla="val 4692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 bwMode="auto">
          <a:xfrm>
            <a:off x="4968726" y="2209254"/>
            <a:ext cx="1022350" cy="625475"/>
          </a:xfrm>
          <a:prstGeom prst="triangle">
            <a:avLst>
              <a:gd name="adj" fmla="val 1989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 bwMode="auto">
          <a:xfrm rot="20462746">
            <a:off x="7654776" y="2293392"/>
            <a:ext cx="831850" cy="573087"/>
          </a:xfrm>
          <a:prstGeom prst="triangle">
            <a:avLst>
              <a:gd name="adj" fmla="val 3701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 bwMode="auto">
          <a:xfrm flipV="1">
            <a:off x="5902176" y="1782217"/>
            <a:ext cx="381000" cy="815975"/>
          </a:xfrm>
          <a:prstGeom prst="triangle">
            <a:avLst>
              <a:gd name="adj" fmla="val 4590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等腰三角形 16"/>
          <p:cNvSpPr/>
          <p:nvPr/>
        </p:nvSpPr>
        <p:spPr bwMode="auto">
          <a:xfrm rot="2637168">
            <a:off x="6805464" y="2010817"/>
            <a:ext cx="944562" cy="315912"/>
          </a:xfrm>
          <a:prstGeom prst="triangle">
            <a:avLst>
              <a:gd name="adj" fmla="val 3938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8" name="Rectangle 51"/>
          <p:cNvSpPr>
            <a:spLocks noChangeArrowheads="1"/>
          </p:cNvSpPr>
          <p:nvPr/>
        </p:nvSpPr>
        <p:spPr bwMode="auto">
          <a:xfrm>
            <a:off x="127188" y="3068960"/>
            <a:ext cx="20316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个直角</a:t>
            </a:r>
            <a:endParaRPr lang="en-US" altLang="zh-CN" sz="3200" dirty="0" smtClean="0">
              <a:solidFill>
                <a:srgbClr val="FF0000"/>
              </a:solidFill>
              <a:latin typeface="+mn-lt"/>
              <a:ea typeface="+mn-ea"/>
            </a:endParaRPr>
          </a:p>
          <a:p>
            <a:pPr algn="l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个</a:t>
            </a:r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锐角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：</a:t>
            </a:r>
            <a:endParaRPr lang="en-US" altLang="zh-CN" sz="32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Rectangle 51"/>
          <p:cNvSpPr>
            <a:spLocks noChangeArrowheads="1"/>
          </p:cNvSpPr>
          <p:nvPr/>
        </p:nvSpPr>
        <p:spPr bwMode="auto">
          <a:xfrm>
            <a:off x="193078" y="4079085"/>
            <a:ext cx="173241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  <a:latin typeface="+mn-lt"/>
                <a:ea typeface="+mn-ea"/>
              </a:rPr>
              <a:t>个钝角</a:t>
            </a:r>
            <a:endParaRPr lang="en-US" altLang="zh-CN" sz="3200" dirty="0" smtClean="0">
              <a:solidFill>
                <a:srgbClr val="7030A0"/>
              </a:solidFill>
              <a:latin typeface="+mn-lt"/>
              <a:ea typeface="+mn-ea"/>
            </a:endParaRPr>
          </a:p>
          <a:p>
            <a:pPr algn="l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7030A0"/>
                </a:solidFill>
                <a:latin typeface="+mn-lt"/>
                <a:ea typeface="+mn-ea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+mn-lt"/>
                <a:ea typeface="+mn-ea"/>
              </a:rPr>
              <a:t>个</a:t>
            </a:r>
            <a:r>
              <a:rPr lang="zh-CN" altLang="en-US" sz="3200" dirty="0">
                <a:solidFill>
                  <a:srgbClr val="7030A0"/>
                </a:solidFill>
                <a:latin typeface="+mn-lt"/>
                <a:ea typeface="+mn-ea"/>
              </a:rPr>
              <a:t>锐角</a:t>
            </a:r>
            <a:r>
              <a:rPr lang="zh-CN" altLang="en-US" sz="3200" dirty="0" smtClean="0">
                <a:solidFill>
                  <a:srgbClr val="7030A0"/>
                </a:solidFill>
                <a:latin typeface="+mn-lt"/>
                <a:ea typeface="+mn-ea"/>
              </a:rPr>
              <a:t>：</a:t>
            </a:r>
            <a:endParaRPr lang="en-US" altLang="zh-CN" sz="3200" dirty="0" smtClean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21" name="Rectangle 51"/>
          <p:cNvSpPr>
            <a:spLocks noChangeArrowheads="1"/>
          </p:cNvSpPr>
          <p:nvPr/>
        </p:nvSpPr>
        <p:spPr bwMode="auto">
          <a:xfrm>
            <a:off x="141515" y="5129925"/>
            <a:ext cx="19685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008000"/>
                </a:solidFill>
                <a:latin typeface="+mn-lt"/>
                <a:ea typeface="+mn-ea"/>
              </a:rPr>
              <a:t>3</a:t>
            </a:r>
            <a:r>
              <a:rPr lang="zh-CN" altLang="en-US" sz="3200" dirty="0" smtClean="0">
                <a:solidFill>
                  <a:srgbClr val="008000"/>
                </a:solidFill>
                <a:latin typeface="+mn-lt"/>
                <a:ea typeface="+mn-ea"/>
              </a:rPr>
              <a:t>个锐角：</a:t>
            </a:r>
            <a:endParaRPr lang="en-US" altLang="zh-CN" sz="3200" dirty="0" smtClean="0">
              <a:solidFill>
                <a:srgbClr val="008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59259E-6 L 0.07882 0.1171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0.08803 0.1254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2" y="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48148E-6 L 0.07448 0.3884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5" y="1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0.02656 0.3833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16597 0.329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99" y="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96296E-6 L 0.18125 0.42408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63" y="2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81481E-6 L -0.00382 0.4069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2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7407E-6 L -0.01389 0.41112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L -0.02465 0.38518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1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0.05903 0.459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2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AutoShape 14"/>
          <p:cNvSpPr>
            <a:spLocks noChangeArrowheads="1"/>
          </p:cNvSpPr>
          <p:nvPr/>
        </p:nvSpPr>
        <p:spPr bwMode="auto">
          <a:xfrm>
            <a:off x="1115616" y="2348880"/>
            <a:ext cx="6617117" cy="2971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649017" y="2704480"/>
            <a:ext cx="30289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锐</a:t>
            </a:r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角小于</a:t>
            </a:r>
            <a:r>
              <a:rPr 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en-US" sz="3600" b="0" dirty="0">
                <a:latin typeface="Arial" panose="020B0604020202020204" pitchFamily="34" charset="0"/>
              </a:rPr>
              <a:t>°</a:t>
            </a:r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649017" y="3568080"/>
            <a:ext cx="35445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</a:t>
            </a:r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角等于</a:t>
            </a:r>
            <a:r>
              <a:rPr 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en-US" sz="3600" b="0" dirty="0" smtClean="0">
                <a:latin typeface="Arial" panose="020B0604020202020204" pitchFamily="34" charset="0"/>
              </a:rPr>
              <a:t>°</a:t>
            </a:r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649017" y="4360243"/>
            <a:ext cx="608371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钝</a:t>
            </a:r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角大于</a:t>
            </a:r>
            <a:r>
              <a:rPr 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en-US" sz="3600" b="0" dirty="0">
                <a:latin typeface="Arial" panose="020B0604020202020204" pitchFamily="34" charset="0"/>
              </a:rPr>
              <a:t>°</a:t>
            </a:r>
            <a:r>
              <a:rPr lang="zh-CN" altLang="en-US" sz="3600" b="0" dirty="0">
                <a:latin typeface="Arial" panose="020B0604020202020204" pitchFamily="34" charset="0"/>
              </a:rPr>
              <a:t>，</a:t>
            </a:r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小于</a:t>
            </a:r>
            <a:r>
              <a:rPr 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180</a:t>
            </a:r>
            <a:r>
              <a:rPr lang="en-US" sz="3600" b="0" dirty="0" smtClean="0">
                <a:latin typeface="Arial" panose="020B0604020202020204" pitchFamily="34" charset="0"/>
              </a:rPr>
              <a:t>°</a:t>
            </a:r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3" name="AutoShape 13"/>
          <p:cNvSpPr>
            <a:spLocks noChangeArrowheads="1"/>
          </p:cNvSpPr>
          <p:nvPr/>
        </p:nvSpPr>
        <p:spPr bwMode="auto">
          <a:xfrm>
            <a:off x="1475656" y="980728"/>
            <a:ext cx="6120680" cy="976348"/>
          </a:xfrm>
          <a:prstGeom prst="cloudCallout">
            <a:avLst>
              <a:gd name="adj1" fmla="val 38236"/>
              <a:gd name="adj2" fmla="val 3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3200" dirty="0"/>
              <a:t>可以先按照</a:t>
            </a:r>
            <a:r>
              <a:rPr lang="zh-CN" altLang="en-US" sz="3200" dirty="0">
                <a:solidFill>
                  <a:srgbClr val="FF0066"/>
                </a:solidFill>
              </a:rPr>
              <a:t>角</a:t>
            </a:r>
            <a:r>
              <a:rPr lang="zh-CN" altLang="en-US" sz="3200" dirty="0"/>
              <a:t>来</a:t>
            </a:r>
            <a:r>
              <a:rPr lang="zh-CN" altLang="en-US" sz="3200" dirty="0" smtClean="0"/>
              <a:t>分</a:t>
            </a:r>
            <a:r>
              <a:rPr lang="zh-CN" altLang="en-US" sz="3200" dirty="0"/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 animBg="1"/>
      <p:bldP spid="15364" grpId="0" autoUpdateAnimBg="0"/>
      <p:bldP spid="1537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2" name="Text Box 51"/>
          <p:cNvSpPr txBox="1">
            <a:spLocks noChangeArrowheads="1"/>
          </p:cNvSpPr>
          <p:nvPr/>
        </p:nvSpPr>
        <p:spPr bwMode="auto">
          <a:xfrm>
            <a:off x="2401805" y="836712"/>
            <a:ext cx="5379417" cy="147405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0">
                <a:ea typeface="黑体" panose="02010609060101010101" pitchFamily="49" charset="-122"/>
              </a:rPr>
              <a:t>三个角都是锐角的三角形是</a:t>
            </a:r>
            <a:r>
              <a:rPr lang="zh-CN" altLang="en-US" sz="3200" b="0">
                <a:solidFill>
                  <a:srgbClr val="FF0000"/>
                </a:solidFill>
                <a:ea typeface="黑体" panose="02010609060101010101" pitchFamily="49" charset="-122"/>
              </a:rPr>
              <a:t>锐角三角形。</a:t>
            </a:r>
          </a:p>
        </p:txBody>
      </p:sp>
      <p:sp>
        <p:nvSpPr>
          <p:cNvPr id="17453" name="Text Box 52"/>
          <p:cNvSpPr txBox="1">
            <a:spLocks noChangeArrowheads="1"/>
          </p:cNvSpPr>
          <p:nvPr/>
        </p:nvSpPr>
        <p:spPr bwMode="auto">
          <a:xfrm>
            <a:off x="2401805" y="2779985"/>
            <a:ext cx="5379417" cy="147405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0">
                <a:ea typeface="黑体" panose="02010609060101010101" pitchFamily="49" charset="-122"/>
              </a:rPr>
              <a:t>有一个角是直角的三角形是</a:t>
            </a:r>
            <a:r>
              <a:rPr lang="zh-CN" altLang="en-US" sz="3200" b="0">
                <a:solidFill>
                  <a:srgbClr val="FF0000"/>
                </a:solidFill>
                <a:ea typeface="黑体" panose="02010609060101010101" pitchFamily="49" charset="-122"/>
              </a:rPr>
              <a:t>直角三角形。</a:t>
            </a:r>
          </a:p>
        </p:txBody>
      </p:sp>
      <p:sp>
        <p:nvSpPr>
          <p:cNvPr id="17454" name="Text Box 53"/>
          <p:cNvSpPr txBox="1">
            <a:spLocks noChangeArrowheads="1"/>
          </p:cNvSpPr>
          <p:nvPr/>
        </p:nvSpPr>
        <p:spPr bwMode="auto">
          <a:xfrm>
            <a:off x="2401806" y="4728171"/>
            <a:ext cx="5410554" cy="156966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0">
                <a:ea typeface="黑体" panose="02010609060101010101" pitchFamily="49" charset="-122"/>
              </a:rPr>
              <a:t>有一个角是钝角的三角形是</a:t>
            </a:r>
            <a:r>
              <a:rPr lang="zh-CN" altLang="en-US" sz="3200" b="0">
                <a:solidFill>
                  <a:srgbClr val="FF0000"/>
                </a:solidFill>
                <a:ea typeface="黑体" panose="02010609060101010101" pitchFamily="49" charset="-122"/>
              </a:rPr>
              <a:t>钝角三角形。</a:t>
            </a:r>
          </a:p>
        </p:txBody>
      </p:sp>
      <p:grpSp>
        <p:nvGrpSpPr>
          <p:cNvPr id="17455" name="Group 47"/>
          <p:cNvGrpSpPr/>
          <p:nvPr/>
        </p:nvGrpSpPr>
        <p:grpSpPr bwMode="auto">
          <a:xfrm>
            <a:off x="1062699" y="979786"/>
            <a:ext cx="735012" cy="792162"/>
            <a:chOff x="0" y="0"/>
            <a:chExt cx="864" cy="932"/>
          </a:xfrm>
        </p:grpSpPr>
        <p:sp>
          <p:nvSpPr>
            <p:cNvPr id="17456" name="Arc 55"/>
            <p:cNvSpPr/>
            <p:nvPr/>
          </p:nvSpPr>
          <p:spPr bwMode="auto">
            <a:xfrm flipH="1">
              <a:off x="538" y="733"/>
              <a:ext cx="133" cy="1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0"/>
            </a:p>
          </p:txBody>
        </p:sp>
        <p:sp>
          <p:nvSpPr>
            <p:cNvPr id="17457" name="Arc 56"/>
            <p:cNvSpPr/>
            <p:nvPr/>
          </p:nvSpPr>
          <p:spPr bwMode="auto">
            <a:xfrm>
              <a:off x="0" y="628"/>
              <a:ext cx="127" cy="213"/>
            </a:xfrm>
            <a:custGeom>
              <a:avLst/>
              <a:gdLst>
                <a:gd name="T0" fmla="*/ 0 w 21600"/>
                <a:gd name="T1" fmla="*/ 0 h 36718"/>
                <a:gd name="T2" fmla="*/ 0 w 21600"/>
                <a:gd name="T3" fmla="*/ 0 h 36718"/>
                <a:gd name="T4" fmla="*/ 0 w 21600"/>
                <a:gd name="T5" fmla="*/ 0 h 36718"/>
                <a:gd name="T6" fmla="*/ 0 60000 65536"/>
                <a:gd name="T7" fmla="*/ 0 60000 65536"/>
                <a:gd name="T8" fmla="*/ 0 60000 65536"/>
                <a:gd name="T9" fmla="*/ 0 w 21600"/>
                <a:gd name="T10" fmla="*/ 0 h 36718"/>
                <a:gd name="T11" fmla="*/ 21600 w 21600"/>
                <a:gd name="T12" fmla="*/ 36718 h 367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6718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7252"/>
                    <a:pt x="19384" y="32680"/>
                    <a:pt x="15427" y="36717"/>
                  </a:cubicBezTo>
                </a:path>
                <a:path w="21600" h="36718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7252"/>
                    <a:pt x="19384" y="32680"/>
                    <a:pt x="15427" y="36717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0"/>
            </a:p>
          </p:txBody>
        </p:sp>
        <p:sp>
          <p:nvSpPr>
            <p:cNvPr id="17458" name="Arc 57"/>
            <p:cNvSpPr/>
            <p:nvPr/>
          </p:nvSpPr>
          <p:spPr bwMode="auto">
            <a:xfrm rot="1427093" flipV="1">
              <a:off x="218" y="2"/>
              <a:ext cx="208" cy="265"/>
            </a:xfrm>
            <a:custGeom>
              <a:avLst/>
              <a:gdLst>
                <a:gd name="T0" fmla="*/ 0 w 26837"/>
                <a:gd name="T1" fmla="*/ 0 h 21600"/>
                <a:gd name="T2" fmla="*/ 0 w 26837"/>
                <a:gd name="T3" fmla="*/ 0 h 21600"/>
                <a:gd name="T4" fmla="*/ 0 w 26837"/>
                <a:gd name="T5" fmla="*/ 0 h 21600"/>
                <a:gd name="T6" fmla="*/ 0 60000 65536"/>
                <a:gd name="T7" fmla="*/ 0 60000 65536"/>
                <a:gd name="T8" fmla="*/ 0 60000 65536"/>
                <a:gd name="T9" fmla="*/ 0 w 26837"/>
                <a:gd name="T10" fmla="*/ 0 h 21600"/>
                <a:gd name="T11" fmla="*/ 26837 w 2683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837" h="21600" fill="none" extrusionOk="0">
                  <a:moveTo>
                    <a:pt x="-1" y="1870"/>
                  </a:moveTo>
                  <a:cubicBezTo>
                    <a:pt x="2767" y="637"/>
                    <a:pt x="5763" y="-1"/>
                    <a:pt x="8793" y="0"/>
                  </a:cubicBezTo>
                  <a:cubicBezTo>
                    <a:pt x="16061" y="0"/>
                    <a:pt x="22841" y="3655"/>
                    <a:pt x="26837" y="9726"/>
                  </a:cubicBezTo>
                </a:path>
                <a:path w="26837" h="21600" stroke="0" extrusionOk="0">
                  <a:moveTo>
                    <a:pt x="-1" y="1870"/>
                  </a:moveTo>
                  <a:cubicBezTo>
                    <a:pt x="2767" y="637"/>
                    <a:pt x="5763" y="-1"/>
                    <a:pt x="8793" y="0"/>
                  </a:cubicBezTo>
                  <a:cubicBezTo>
                    <a:pt x="16061" y="0"/>
                    <a:pt x="22841" y="3655"/>
                    <a:pt x="26837" y="9726"/>
                  </a:cubicBezTo>
                  <a:lnTo>
                    <a:pt x="8793" y="21600"/>
                  </a:lnTo>
                  <a:close/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0"/>
            </a:p>
          </p:txBody>
        </p:sp>
        <p:sp>
          <p:nvSpPr>
            <p:cNvPr id="17459" name="AutoShape 58"/>
            <p:cNvSpPr>
              <a:spLocks noChangeArrowheads="1"/>
            </p:cNvSpPr>
            <p:nvPr/>
          </p:nvSpPr>
          <p:spPr bwMode="auto">
            <a:xfrm rot="540237">
              <a:off x="1" y="0"/>
              <a:ext cx="863" cy="901"/>
            </a:xfrm>
            <a:prstGeom prst="triangle">
              <a:avLst>
                <a:gd name="adj" fmla="val 23463"/>
              </a:avLst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0"/>
            </a:p>
          </p:txBody>
        </p:sp>
      </p:grpSp>
      <p:grpSp>
        <p:nvGrpSpPr>
          <p:cNvPr id="17460" name="Group 52"/>
          <p:cNvGrpSpPr/>
          <p:nvPr/>
        </p:nvGrpSpPr>
        <p:grpSpPr bwMode="auto">
          <a:xfrm>
            <a:off x="934111" y="3035772"/>
            <a:ext cx="952500" cy="679450"/>
            <a:chOff x="0" y="0"/>
            <a:chExt cx="1121" cy="632"/>
          </a:xfrm>
        </p:grpSpPr>
        <p:sp>
          <p:nvSpPr>
            <p:cNvPr id="17461" name="AutoShape 60"/>
            <p:cNvSpPr>
              <a:spLocks noChangeArrowheads="1"/>
            </p:cNvSpPr>
            <p:nvPr/>
          </p:nvSpPr>
          <p:spPr bwMode="auto">
            <a:xfrm>
              <a:off x="0" y="0"/>
              <a:ext cx="1121" cy="632"/>
            </a:xfrm>
            <a:prstGeom prst="rtTriangle">
              <a:avLst/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0"/>
            </a:p>
          </p:txBody>
        </p:sp>
        <p:sp>
          <p:nvSpPr>
            <p:cNvPr id="17462" name="Freeform 61"/>
            <p:cNvSpPr/>
            <p:nvPr/>
          </p:nvSpPr>
          <p:spPr bwMode="auto">
            <a:xfrm>
              <a:off x="9" y="481"/>
              <a:ext cx="136" cy="136"/>
            </a:xfrm>
            <a:custGeom>
              <a:avLst/>
              <a:gdLst>
                <a:gd name="T0" fmla="*/ 0 w 136"/>
                <a:gd name="T1" fmla="*/ 0 h 181"/>
                <a:gd name="T2" fmla="*/ 136 w 136"/>
                <a:gd name="T3" fmla="*/ 0 h 181"/>
                <a:gd name="T4" fmla="*/ 136 w 136"/>
                <a:gd name="T5" fmla="*/ 102 h 181"/>
                <a:gd name="T6" fmla="*/ 0 60000 65536"/>
                <a:gd name="T7" fmla="*/ 0 60000 65536"/>
                <a:gd name="T8" fmla="*/ 0 60000 65536"/>
                <a:gd name="T9" fmla="*/ 0 w 136"/>
                <a:gd name="T10" fmla="*/ 0 h 181"/>
                <a:gd name="T11" fmla="*/ 136 w 136"/>
                <a:gd name="T12" fmla="*/ 181 h 1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6" h="181">
                  <a:moveTo>
                    <a:pt x="0" y="0"/>
                  </a:moveTo>
                  <a:lnTo>
                    <a:pt x="136" y="0"/>
                  </a:lnTo>
                  <a:lnTo>
                    <a:pt x="136" y="181"/>
                  </a:ln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0"/>
            </a:p>
          </p:txBody>
        </p:sp>
      </p:grpSp>
      <p:grpSp>
        <p:nvGrpSpPr>
          <p:cNvPr id="17463" name="Group 55"/>
          <p:cNvGrpSpPr/>
          <p:nvPr/>
        </p:nvGrpSpPr>
        <p:grpSpPr bwMode="auto">
          <a:xfrm>
            <a:off x="789649" y="5301458"/>
            <a:ext cx="1423987" cy="361950"/>
            <a:chOff x="0" y="0"/>
            <a:chExt cx="1939" cy="492"/>
          </a:xfrm>
        </p:grpSpPr>
        <p:sp>
          <p:nvSpPr>
            <p:cNvPr id="17464" name="AutoShape 66"/>
            <p:cNvSpPr>
              <a:spLocks noChangeArrowheads="1"/>
            </p:cNvSpPr>
            <p:nvPr/>
          </p:nvSpPr>
          <p:spPr bwMode="auto">
            <a:xfrm rot="9066342">
              <a:off x="0" y="0"/>
              <a:ext cx="1939" cy="405"/>
            </a:xfrm>
            <a:prstGeom prst="triangle">
              <a:avLst>
                <a:gd name="adj" fmla="val 62657"/>
              </a:avLst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0"/>
            </a:p>
          </p:txBody>
        </p:sp>
        <p:sp>
          <p:nvSpPr>
            <p:cNvPr id="17465" name="Arc 67"/>
            <p:cNvSpPr/>
            <p:nvPr/>
          </p:nvSpPr>
          <p:spPr bwMode="auto">
            <a:xfrm rot="377882" flipH="1">
              <a:off x="723" y="311"/>
              <a:ext cx="247" cy="181"/>
            </a:xfrm>
            <a:custGeom>
              <a:avLst/>
              <a:gdLst>
                <a:gd name="T0" fmla="*/ 0 w 29504"/>
                <a:gd name="T1" fmla="*/ 0 h 21600"/>
                <a:gd name="T2" fmla="*/ 0 w 29504"/>
                <a:gd name="T3" fmla="*/ 0 h 21600"/>
                <a:gd name="T4" fmla="*/ 0 w 29504"/>
                <a:gd name="T5" fmla="*/ 0 h 21600"/>
                <a:gd name="T6" fmla="*/ 0 60000 65536"/>
                <a:gd name="T7" fmla="*/ 0 60000 65536"/>
                <a:gd name="T8" fmla="*/ 0 60000 65536"/>
                <a:gd name="T9" fmla="*/ 0 w 29504"/>
                <a:gd name="T10" fmla="*/ 0 h 21600"/>
                <a:gd name="T11" fmla="*/ 29504 w 29504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504" h="21600" fill="none" extrusionOk="0">
                  <a:moveTo>
                    <a:pt x="0" y="1498"/>
                  </a:moveTo>
                  <a:cubicBezTo>
                    <a:pt x="2517" y="508"/>
                    <a:pt x="5198" y="-1"/>
                    <a:pt x="7904" y="0"/>
                  </a:cubicBezTo>
                  <a:cubicBezTo>
                    <a:pt x="19833" y="0"/>
                    <a:pt x="29504" y="9670"/>
                    <a:pt x="29504" y="21600"/>
                  </a:cubicBezTo>
                </a:path>
                <a:path w="29504" h="21600" stroke="0" extrusionOk="0">
                  <a:moveTo>
                    <a:pt x="0" y="1498"/>
                  </a:moveTo>
                  <a:cubicBezTo>
                    <a:pt x="2517" y="508"/>
                    <a:pt x="5198" y="-1"/>
                    <a:pt x="7904" y="0"/>
                  </a:cubicBezTo>
                  <a:cubicBezTo>
                    <a:pt x="19833" y="0"/>
                    <a:pt x="29504" y="9670"/>
                    <a:pt x="29504" y="21600"/>
                  </a:cubicBezTo>
                  <a:lnTo>
                    <a:pt x="7904" y="21600"/>
                  </a:lnTo>
                  <a:close/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52" grpId="0" animBg="1" autoUpdateAnimBg="0"/>
      <p:bldP spid="17453" grpId="0" animBg="1" autoUpdateAnimBg="0"/>
      <p:bldP spid="17454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57"/>
          <p:cNvSpPr txBox="1">
            <a:spLocks noChangeArrowheads="1"/>
          </p:cNvSpPr>
          <p:nvPr/>
        </p:nvSpPr>
        <p:spPr bwMode="auto">
          <a:xfrm>
            <a:off x="2843808" y="1127945"/>
            <a:ext cx="36724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0" dirty="0" smtClean="0">
                <a:ea typeface="黑体" panose="02010609060101010101" pitchFamily="49" charset="-122"/>
              </a:rPr>
              <a:t>三角形按角分类</a:t>
            </a:r>
            <a:endParaRPr lang="zh-CN" altLang="en-US" sz="3200" b="0" dirty="0">
              <a:ea typeface="黑体" panose="02010609060101010101" pitchFamily="49" charset="-122"/>
            </a:endParaRPr>
          </a:p>
        </p:txBody>
      </p:sp>
      <p:sp>
        <p:nvSpPr>
          <p:cNvPr id="20486" name="Oval 58"/>
          <p:cNvSpPr>
            <a:spLocks noChangeArrowheads="1"/>
          </p:cNvSpPr>
          <p:nvPr/>
        </p:nvSpPr>
        <p:spPr bwMode="auto">
          <a:xfrm>
            <a:off x="1242170" y="1961002"/>
            <a:ext cx="6155257" cy="3450193"/>
          </a:xfrm>
          <a:prstGeom prst="ellipse">
            <a:avLst/>
          </a:prstGeom>
          <a:solidFill>
            <a:srgbClr val="CCCCFF"/>
          </a:solidFill>
          <a:ln w="25400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b="0">
              <a:ea typeface="黑体" panose="02010609060101010101" pitchFamily="49" charset="-122"/>
            </a:endParaRPr>
          </a:p>
        </p:txBody>
      </p:sp>
      <p:sp>
        <p:nvSpPr>
          <p:cNvPr id="20487" name="PubPieSlice"/>
          <p:cNvSpPr>
            <a:spLocks noEditPoints="1" noChangeArrowheads="1"/>
          </p:cNvSpPr>
          <p:nvPr/>
        </p:nvSpPr>
        <p:spPr bwMode="auto">
          <a:xfrm>
            <a:off x="1259632" y="1954017"/>
            <a:ext cx="6120333" cy="3457178"/>
          </a:xfrm>
          <a:custGeom>
            <a:avLst/>
            <a:gdLst>
              <a:gd name="T0" fmla="*/ 113 w 21600"/>
              <a:gd name="T1" fmla="*/ 421 h 21600"/>
              <a:gd name="T2" fmla="*/ 1514 w 21600"/>
              <a:gd name="T3" fmla="*/ 679 h 21600"/>
              <a:gd name="T4" fmla="*/ 2948 w 21600"/>
              <a:gd name="T5" fmla="*/ 461 h 21600"/>
              <a:gd name="T6" fmla="*/ 0 60000 65536"/>
              <a:gd name="T7" fmla="*/ 0 60000 65536"/>
              <a:gd name="T8" fmla="*/ 0 60000 65536"/>
              <a:gd name="T9" fmla="*/ 3160 w 21600"/>
              <a:gd name="T10" fmla="*/ 3168 h 21600"/>
              <a:gd name="T11" fmla="*/ 18440 w 21600"/>
              <a:gd name="T12" fmla="*/ 18432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809" y="6697"/>
                </a:moveTo>
                <a:cubicBezTo>
                  <a:pt x="275" y="7999"/>
                  <a:pt x="0" y="9392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9623"/>
                  <a:pt x="21407" y="8455"/>
                  <a:pt x="21031" y="7340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CC"/>
          </a:solidFill>
          <a:ln w="25400">
            <a:solidFill>
              <a:srgbClr val="FF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0"/>
          </a:p>
        </p:txBody>
      </p:sp>
      <p:sp>
        <p:nvSpPr>
          <p:cNvPr id="20488" name="PubPieSlice"/>
          <p:cNvSpPr>
            <a:spLocks noEditPoints="1" noChangeArrowheads="1"/>
          </p:cNvSpPr>
          <p:nvPr/>
        </p:nvSpPr>
        <p:spPr bwMode="auto">
          <a:xfrm>
            <a:off x="1277094" y="1961002"/>
            <a:ext cx="6120333" cy="3457178"/>
          </a:xfrm>
          <a:custGeom>
            <a:avLst/>
            <a:gdLst>
              <a:gd name="T0" fmla="*/ 1498 w 21600"/>
              <a:gd name="T1" fmla="*/ 1357 h 21600"/>
              <a:gd name="T2" fmla="*/ 1514 w 21600"/>
              <a:gd name="T3" fmla="*/ 679 h 21600"/>
              <a:gd name="T4" fmla="*/ 2941 w 21600"/>
              <a:gd name="T5" fmla="*/ 452 h 21600"/>
              <a:gd name="T6" fmla="*/ 0 60000 65536"/>
              <a:gd name="T7" fmla="*/ 0 60000 65536"/>
              <a:gd name="T8" fmla="*/ 0 60000 65536"/>
              <a:gd name="T9" fmla="*/ 3160 w 21600"/>
              <a:gd name="T10" fmla="*/ 3168 h 21600"/>
              <a:gd name="T11" fmla="*/ 18440 w 21600"/>
              <a:gd name="T12" fmla="*/ 18432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686" y="21599"/>
                </a:moveTo>
                <a:cubicBezTo>
                  <a:pt x="10724" y="21599"/>
                  <a:pt x="10762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9572"/>
                  <a:pt x="21390" y="8354"/>
                  <a:pt x="20981" y="7197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CCFFFF"/>
          </a:solidFill>
          <a:ln w="25400">
            <a:solidFill>
              <a:srgbClr val="FF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0">
              <a:ea typeface="黑体" panose="02010609060101010101" pitchFamily="49" charset="-122"/>
            </a:endParaRPr>
          </a:p>
        </p:txBody>
      </p:sp>
      <p:sp>
        <p:nvSpPr>
          <p:cNvPr id="20489" name="Text Box 67"/>
          <p:cNvSpPr txBox="1">
            <a:spLocks noChangeArrowheads="1"/>
          </p:cNvSpPr>
          <p:nvPr/>
        </p:nvSpPr>
        <p:spPr bwMode="auto">
          <a:xfrm>
            <a:off x="4518068" y="3991673"/>
            <a:ext cx="30722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0" dirty="0">
                <a:ea typeface="黑体" panose="02010609060101010101" pitchFamily="49" charset="-122"/>
              </a:rPr>
              <a:t>钝角三角形</a:t>
            </a:r>
          </a:p>
        </p:txBody>
      </p:sp>
      <p:sp>
        <p:nvSpPr>
          <p:cNvPr id="20490" name="Text Box 68"/>
          <p:cNvSpPr txBox="1">
            <a:spLocks noChangeArrowheads="1"/>
          </p:cNvSpPr>
          <p:nvPr/>
        </p:nvSpPr>
        <p:spPr bwMode="auto">
          <a:xfrm>
            <a:off x="1653020" y="3991673"/>
            <a:ext cx="28519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0" dirty="0">
                <a:ea typeface="黑体" panose="02010609060101010101" pitchFamily="49" charset="-122"/>
              </a:rPr>
              <a:t>直角三角形</a:t>
            </a:r>
          </a:p>
        </p:txBody>
      </p:sp>
      <p:sp>
        <p:nvSpPr>
          <p:cNvPr id="20491" name="Text Box 69"/>
          <p:cNvSpPr txBox="1">
            <a:spLocks noChangeArrowheads="1"/>
          </p:cNvSpPr>
          <p:nvPr/>
        </p:nvSpPr>
        <p:spPr bwMode="auto">
          <a:xfrm>
            <a:off x="3118423" y="2492896"/>
            <a:ext cx="2773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0" dirty="0">
                <a:ea typeface="黑体" panose="02010609060101010101" pitchFamily="49" charset="-122"/>
              </a:rPr>
              <a:t>锐角三角形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/>
      <p:bldP spid="20490" grpId="0"/>
      <p:bldP spid="204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1689100" y="1569017"/>
            <a:ext cx="3457575" cy="3600450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63500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1258888" y="1569017"/>
            <a:ext cx="4303712" cy="3611562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63500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flipH="1">
            <a:off x="1258888" y="1569017"/>
            <a:ext cx="2159000" cy="3600450"/>
          </a:xfrm>
          <a:prstGeom prst="line">
            <a:avLst/>
          </a:prstGeom>
          <a:noFill/>
          <a:ln w="635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>
            <a:off x="1258888" y="5169467"/>
            <a:ext cx="4319587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H="1" flipV="1">
            <a:off x="3417888" y="1569017"/>
            <a:ext cx="2160587" cy="36004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133864" y="5624099"/>
            <a:ext cx="297815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等边三角形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119441" y="5612987"/>
            <a:ext cx="410527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（正三角形）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4578350" y="2895916"/>
            <a:ext cx="59372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边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1599404" y="2935854"/>
            <a:ext cx="59372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边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3089275" y="5150175"/>
            <a:ext cx="59372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边</a:t>
            </a:r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>
            <a:off x="4598195" y="2095898"/>
            <a:ext cx="4319587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14" name="Line 14"/>
          <p:cNvSpPr>
            <a:spLocks noChangeShapeType="1"/>
          </p:cNvSpPr>
          <p:nvPr/>
        </p:nvSpPr>
        <p:spPr bwMode="auto">
          <a:xfrm>
            <a:off x="4598195" y="2383235"/>
            <a:ext cx="4319587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auto">
          <a:xfrm>
            <a:off x="4598195" y="2672160"/>
            <a:ext cx="4319587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5754655" y="1373585"/>
            <a:ext cx="224161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三边都相等</a:t>
            </a:r>
          </a:p>
        </p:txBody>
      </p:sp>
      <p:sp>
        <p:nvSpPr>
          <p:cNvPr id="16" name="AutoShape 13"/>
          <p:cNvSpPr>
            <a:spLocks noChangeArrowheads="1"/>
          </p:cNvSpPr>
          <p:nvPr/>
        </p:nvSpPr>
        <p:spPr bwMode="auto">
          <a:xfrm>
            <a:off x="827584" y="667578"/>
            <a:ext cx="6120680" cy="732413"/>
          </a:xfrm>
          <a:prstGeom prst="cloudCallout">
            <a:avLst>
              <a:gd name="adj1" fmla="val 38236"/>
              <a:gd name="adj2" fmla="val 3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3200" dirty="0"/>
              <a:t>可以先</a:t>
            </a:r>
            <a:r>
              <a:rPr lang="zh-CN" altLang="en-US" sz="3200" dirty="0" smtClean="0"/>
              <a:t>按照</a:t>
            </a:r>
            <a:r>
              <a:rPr lang="zh-CN" altLang="en-US" sz="3200" dirty="0" smtClean="0">
                <a:solidFill>
                  <a:srgbClr val="FF0066"/>
                </a:solidFill>
              </a:rPr>
              <a:t>边</a:t>
            </a:r>
            <a:r>
              <a:rPr lang="zh-CN" altLang="en-US" sz="3200" dirty="0" smtClean="0"/>
              <a:t>来分</a:t>
            </a:r>
            <a:r>
              <a:rPr lang="zh-CN" altLang="en-US" sz="3200" dirty="0"/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5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5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5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5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5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5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5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5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25605" grpId="1" animBg="1"/>
      <p:bldP spid="25605" grpId="2" animBg="1"/>
      <p:bldP spid="25605" grpId="3" animBg="1"/>
      <p:bldP spid="25606" grpId="0" animBg="1"/>
      <p:bldP spid="25606" grpId="1" animBg="1"/>
      <p:bldP spid="25606" grpId="2" animBg="1"/>
      <p:bldP spid="25606" grpId="3" animBg="1"/>
      <p:bldP spid="25607" grpId="0" animBg="1"/>
      <p:bldP spid="25607" grpId="1" animBg="1"/>
      <p:bldP spid="25607" grpId="2" animBg="1"/>
      <p:bldP spid="25607" grpId="3" animBg="1"/>
      <p:bldP spid="25608" grpId="0" autoUpdateAnimBg="0"/>
      <p:bldP spid="25609" grpId="0" autoUpdateAnimBg="0"/>
      <p:bldP spid="25613" grpId="0" animBg="1"/>
      <p:bldP spid="25614" grpId="0" animBg="1"/>
      <p:bldP spid="25615" grpId="0" animBg="1"/>
      <p:bldP spid="25616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886</Words>
  <Application>WPS 演示</Application>
  <PresentationFormat>全屏显示(4:3)</PresentationFormat>
  <Paragraphs>226</Paragraphs>
  <Slides>28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人教版数学四年级下第5单元</dc:title>
  <dc:creator>吉林梓翰教育图书有限公司</dc:creator>
  <cp:lastModifiedBy>lenovop</cp:lastModifiedBy>
  <cp:revision>656</cp:revision>
  <dcterms:created xsi:type="dcterms:W3CDTF">2015-11-21T07:20:00Z</dcterms:created>
  <dcterms:modified xsi:type="dcterms:W3CDTF">2021-11-01T03:38:00Z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